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9"/>
  </p:notesMasterIdLst>
  <p:sldIdLst>
    <p:sldId id="315" r:id="rId2"/>
    <p:sldId id="338" r:id="rId3"/>
    <p:sldId id="360" r:id="rId4"/>
    <p:sldId id="339" r:id="rId5"/>
    <p:sldId id="361" r:id="rId6"/>
    <p:sldId id="364" r:id="rId7"/>
    <p:sldId id="367" r:id="rId8"/>
    <p:sldId id="358" r:id="rId9"/>
    <p:sldId id="286" r:id="rId10"/>
    <p:sldId id="354" r:id="rId11"/>
    <p:sldId id="353" r:id="rId12"/>
    <p:sldId id="395" r:id="rId13"/>
    <p:sldId id="349" r:id="rId14"/>
    <p:sldId id="386" r:id="rId15"/>
    <p:sldId id="389" r:id="rId16"/>
    <p:sldId id="330" r:id="rId17"/>
    <p:sldId id="350" r:id="rId18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584" autoAdjust="0"/>
    <p:restoredTop sz="93843" autoAdjust="0"/>
  </p:normalViewPr>
  <p:slideViewPr>
    <p:cSldViewPr snapToGrid="0" snapToObjects="1" showGuides="1">
      <p:cViewPr>
        <p:scale>
          <a:sx n="140" d="100"/>
          <a:sy n="140" d="100"/>
        </p:scale>
        <p:origin x="-198" y="-2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1296"/>
    </p:cViewPr>
  </p:sorterViewPr>
  <p:notesViewPr>
    <p:cSldViewPr snapToGrid="0" snapToObjects="1">
      <p:cViewPr varScale="1">
        <p:scale>
          <a:sx n="95" d="100"/>
          <a:sy n="95" d="100"/>
        </p:scale>
        <p:origin x="2706" y="8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700077007117656"/>
          <c:y val="0.21189845434008625"/>
          <c:w val="0.7145654932316956"/>
          <c:h val="0.69572191895733726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rgbClr val="4F81BD">
                  <a:lumMod val="60000"/>
                  <a:lumOff val="40000"/>
                </a:srgbClr>
              </a:solidFill>
            </c:spPr>
          </c:dPt>
          <c:dPt>
            <c:idx val="1"/>
            <c:bubble3D val="0"/>
            <c:spPr>
              <a:solidFill>
                <a:srgbClr val="C0504D">
                  <a:lumMod val="60000"/>
                  <a:lumOff val="40000"/>
                </a:srgbClr>
              </a:solidFill>
            </c:spPr>
          </c:dPt>
          <c:dPt>
            <c:idx val="2"/>
            <c:bubble3D val="0"/>
            <c:spPr>
              <a:solidFill>
                <a:srgbClr val="9BBB59">
                  <a:lumMod val="60000"/>
                  <a:lumOff val="40000"/>
                </a:srgbClr>
              </a:solidFill>
            </c:spPr>
          </c:dPt>
          <c:dPt>
            <c:idx val="3"/>
            <c:bubble3D val="0"/>
            <c:spPr>
              <a:solidFill>
                <a:srgbClr val="8064A2">
                  <a:lumMod val="60000"/>
                  <a:lumOff val="40000"/>
                </a:srgbClr>
              </a:solidFill>
            </c:spPr>
          </c:dPt>
          <c:dLbls>
            <c:dLbl>
              <c:idx val="0"/>
              <c:layout>
                <c:manualLayout>
                  <c:x val="-0.14487611238532497"/>
                  <c:y val="0.10553491482997224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Tunnel / Road construction &amp; maintenance 25%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20035687302734242"/>
                  <c:y val="-0.22662890091016605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Resources · Energy development  21%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3133024013462752"/>
                  <c:y val="-0.25289239266830116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/>
                      <a:t>Slope disaster prevention,  14%</a:t>
                    </a:r>
                  </a:p>
                </c:rich>
              </c:tx>
              <c:spPr/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0.1286221192154115"/>
                  <c:y val="-0.16816649571589734"/>
                </c:manualLayout>
              </c:layout>
              <c:tx>
                <c:rich>
                  <a:bodyPr/>
                  <a:lstStyle/>
                  <a:p>
                    <a:r>
                      <a:rPr lang="fr-FR" altLang="en-US" dirty="0"/>
                      <a:t>Facility construction </a:t>
                    </a:r>
                    <a:r>
                      <a:rPr lang="fr-FR" altLang="en-US" dirty="0" smtClean="0"/>
                      <a:t>&amp; </a:t>
                    </a:r>
                    <a:r>
                      <a:rPr lang="fr-FR" altLang="en-US" dirty="0"/>
                      <a:t>maintenance </a:t>
                    </a:r>
                    <a:r>
                      <a:rPr lang="fr-FR" altLang="en-US" dirty="0" smtClean="0"/>
                      <a:t>  </a:t>
                    </a:r>
                    <a:r>
                      <a:rPr lang="fr-FR" altLang="en-US" dirty="0"/>
                      <a:t>8%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4"/>
              <c:layout>
                <c:manualLayout>
                  <c:x val="6.0204611180471317E-2"/>
                  <c:y val="-0.122292610229458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/>
                      <a:t>River / </a:t>
                    </a:r>
                    <a:r>
                      <a:rPr lang="en-US" altLang="en-US" dirty="0" smtClean="0"/>
                      <a:t>Harbor, </a:t>
                    </a:r>
                    <a:r>
                      <a:rPr lang="en-US" altLang="en-US" dirty="0"/>
                      <a:t>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5"/>
              <c:layout/>
              <c:tx>
                <c:rich>
                  <a:bodyPr/>
                  <a:lstStyle/>
                  <a:p>
                    <a:r>
                      <a:rPr lang="en-US" altLang="en-US"/>
                      <a:t>Dam</a:t>
                    </a:r>
                    <a:r>
                      <a:rPr lang="en-US" altLang="en-US" smtClean="0"/>
                      <a:t>, </a:t>
                    </a:r>
                    <a:r>
                      <a:rPr lang="en-US" altLang="en-US"/>
                      <a:t>6%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6"/>
              <c:layout>
                <c:manualLayout>
                  <c:x val="6.7085422141253528E-2"/>
                  <c:y val="1.656061975943027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/>
                      <a:t>Earthquake, </a:t>
                    </a:r>
                    <a:r>
                      <a:rPr lang="en-US" altLang="en-US" smtClean="0"/>
                      <a:t> </a:t>
                    </a:r>
                    <a:r>
                      <a:rPr lang="en-US" altLang="en-US"/>
                      <a:t>5%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7"/>
              <c:delete val="1"/>
            </c:dLbl>
            <c:dLbl>
              <c:idx val="8"/>
              <c:layout>
                <c:manualLayout>
                  <c:x val="-6.0578035893681402E-2"/>
                  <c:y val="3.6669276979333604E-3"/>
                </c:manualLayout>
              </c:layout>
              <c:tx>
                <c:rich>
                  <a:bodyPr/>
                  <a:lstStyle/>
                  <a:p>
                    <a:r>
                      <a:rPr lang="pt-BR" altLang="en-US" dirty="0"/>
                      <a:t>Final disposal site, </a:t>
                    </a:r>
                    <a:r>
                      <a:rPr lang="pt-BR" altLang="en-US" dirty="0" smtClean="0"/>
                      <a:t>2</a:t>
                    </a:r>
                    <a:r>
                      <a:rPr lang="pt-BR" altLang="en-US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9"/>
              <c:layout>
                <c:manualLayout>
                  <c:x val="6.5309277962661387E-3"/>
                  <c:y val="-8.5221368497287134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/>
                      <a:t>Volcanic disaster prevention, </a:t>
                    </a:r>
                    <a:r>
                      <a:rPr lang="en-US" altLang="en-US" dirty="0" smtClean="0"/>
                      <a:t>3</a:t>
                    </a:r>
                    <a:r>
                      <a:rPr lang="en-US" altLang="en-US" dirty="0"/>
                      <a:t>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10"/>
              <c:layout>
                <c:manualLayout>
                  <c:x val="0.13141928356550878"/>
                  <c:y val="-2.9328897817594467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dirty="0" smtClean="0"/>
                      <a:t>3-D DB system development, </a:t>
                    </a:r>
                    <a:r>
                      <a:rPr lang="en-US" altLang="en-US" dirty="0"/>
                      <a:t>7%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</c:dLbl>
            <c:dLbl>
              <c:idx val="11"/>
              <c:delete val="1"/>
            </c:dLbl>
            <c:dLbl>
              <c:idx val="12"/>
              <c:delete val="1"/>
            </c:dLbl>
            <c:dLbl>
              <c:idx val="13"/>
              <c:delete val="1"/>
            </c:dLbl>
            <c:showLegendKey val="0"/>
            <c:showVal val="1"/>
            <c:showCatName val="1"/>
            <c:showSerName val="0"/>
            <c:showPercent val="1"/>
            <c:showBubbleSize val="0"/>
            <c:showLeaderLines val="1"/>
          </c:dLbls>
          <c:cat>
            <c:strRef>
              <c:f>グラフ!$A$14:$A$27</c:f>
              <c:strCache>
                <c:ptCount val="14"/>
                <c:pt idx="0">
                  <c:v>Tunnel / Road Construction Maintenance</c:v>
                </c:pt>
                <c:pt idx="1">
                  <c:v>Resources · Energy</c:v>
                </c:pt>
                <c:pt idx="2">
                  <c:v>Slope disaster prevention</c:v>
                </c:pt>
                <c:pt idx="3">
                  <c:v>Facility construction / maintenance / management</c:v>
                </c:pt>
                <c:pt idx="4">
                  <c:v>River / Harbor</c:v>
                </c:pt>
                <c:pt idx="5">
                  <c:v>Dam</c:v>
                </c:pt>
                <c:pt idx="6">
                  <c:v>Earthquake</c:v>
                </c:pt>
                <c:pt idx="7">
                  <c:v>Wide area ground analysis</c:v>
                </c:pt>
                <c:pt idx="8">
                  <c:v>Final disposal site</c:v>
                </c:pt>
                <c:pt idx="9">
                  <c:v>Volcanic disaster prevention</c:v>
                </c:pt>
                <c:pt idx="10">
                  <c:v>System development</c:v>
                </c:pt>
                <c:pt idx="11">
                  <c:v>Ground pollution</c:v>
                </c:pt>
                <c:pt idx="12">
                  <c:v>Ground DB</c:v>
                </c:pt>
                <c:pt idx="13">
                  <c:v>Ground disaster</c:v>
                </c:pt>
              </c:strCache>
            </c:strRef>
          </c:cat>
          <c:val>
            <c:numRef>
              <c:f>グラフ!$C$14:$C$27</c:f>
              <c:numCache>
                <c:formatCode>General</c:formatCode>
                <c:ptCount val="14"/>
                <c:pt idx="0">
                  <c:v>129</c:v>
                </c:pt>
                <c:pt idx="1">
                  <c:v>111</c:v>
                </c:pt>
                <c:pt idx="2">
                  <c:v>73</c:v>
                </c:pt>
                <c:pt idx="3">
                  <c:v>42</c:v>
                </c:pt>
                <c:pt idx="4">
                  <c:v>25</c:v>
                </c:pt>
                <c:pt idx="5">
                  <c:v>31</c:v>
                </c:pt>
                <c:pt idx="6">
                  <c:v>26</c:v>
                </c:pt>
                <c:pt idx="7">
                  <c:v>13</c:v>
                </c:pt>
                <c:pt idx="8">
                  <c:v>9</c:v>
                </c:pt>
                <c:pt idx="9">
                  <c:v>14</c:v>
                </c:pt>
                <c:pt idx="10">
                  <c:v>36</c:v>
                </c:pt>
                <c:pt idx="11">
                  <c:v>4</c:v>
                </c:pt>
                <c:pt idx="12">
                  <c:v>4</c:v>
                </c:pt>
                <c:pt idx="13">
                  <c:v>2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900" b="1"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450525583657645"/>
          <c:y val="6.2911439572723896E-2"/>
          <c:w val="0.61311324687355262"/>
          <c:h val="0.74008929412577051"/>
        </c:manualLayout>
      </c:layout>
      <c:pieChart>
        <c:varyColors val="1"/>
        <c:ser>
          <c:idx val="0"/>
          <c:order val="0"/>
          <c:tx>
            <c:strRef>
              <c:f>List!$I$1:$I$2</c:f>
              <c:strCache>
                <c:ptCount val="1"/>
                <c:pt idx="0">
                  <c:v>79 件数</c:v>
                </c:pt>
              </c:strCache>
            </c:strRef>
          </c:tx>
          <c:dPt>
            <c:idx val="0"/>
            <c:bubble3D val="0"/>
            <c:spPr>
              <a:solidFill>
                <a:srgbClr val="4F81BD">
                  <a:lumMod val="40000"/>
                  <a:lumOff val="60000"/>
                </a:srgbClr>
              </a:solidFill>
            </c:spPr>
          </c:dPt>
          <c:dPt>
            <c:idx val="1"/>
            <c:bubble3D val="0"/>
            <c:spPr>
              <a:solidFill>
                <a:srgbClr val="1F497D">
                  <a:lumMod val="40000"/>
                  <a:lumOff val="6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F89-4F80-9823-87C3CAEB9350}"/>
              </c:ext>
            </c:extLst>
          </c:dPt>
          <c:dPt>
            <c:idx val="2"/>
            <c:bubble3D val="0"/>
            <c:spPr>
              <a:solidFill>
                <a:srgbClr val="4BACC6">
                  <a:lumMod val="60000"/>
                  <a:lumOff val="40000"/>
                </a:srgb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F89-4F80-9823-87C3CAEB9350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F89-4F80-9823-87C3CAEB9350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F89-4F80-9823-87C3CAEB9350}"/>
              </c:ext>
            </c:extLst>
          </c:dPt>
          <c:dPt>
            <c:idx val="5"/>
            <c:bubble3D val="0"/>
            <c:spPr>
              <a:solidFill>
                <a:schemeClr val="accent3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F89-4F80-9823-87C3CAEB9350}"/>
              </c:ext>
            </c:extLst>
          </c:dPt>
          <c:dPt>
            <c:idx val="6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F89-4F80-9823-87C3CAEB9350}"/>
              </c:ext>
            </c:extLst>
          </c:dPt>
          <c:dLbls>
            <c:dLbl>
              <c:idx val="0"/>
              <c:layout>
                <c:manualLayout>
                  <c:x val="-0.13701369600362268"/>
                  <c:y val="7.224862262658998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F89-4F80-9823-87C3CAEB9350}"/>
                </c:ext>
              </c:extLst>
            </c:dLbl>
            <c:dLbl>
              <c:idx val="1"/>
              <c:layout>
                <c:manualLayout>
                  <c:x val="2.1619228530285854E-2"/>
                  <c:y val="1.3562342962007564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3.3460176214032723E-3"/>
                  <c:y val="-2.37065552776295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-0.11683592055041424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F89-4F80-9823-87C3CAEB935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List!$H$3:$H$9</c:f>
              <c:strCache>
                <c:ptCount val="7"/>
                <c:pt idx="0">
                  <c:v>Secondary Use (Numerical Calculation)</c:v>
                </c:pt>
                <c:pt idx="1">
                  <c:v>Secondary Use (Designing/Planning Supports)</c:v>
                </c:pt>
                <c:pt idx="2">
                  <c:v>Secondary Use (Databasing)</c:v>
                </c:pt>
                <c:pt idx="3">
                  <c:v>Secondary Use (Construction Managements)</c:v>
                </c:pt>
                <c:pt idx="4">
                  <c:v>Geological Analysis</c:v>
                </c:pt>
                <c:pt idx="5">
                  <c:v>Visualization</c:v>
                </c:pt>
                <c:pt idx="6">
                  <c:v>Other</c:v>
                </c:pt>
              </c:strCache>
            </c:strRef>
          </c:cat>
          <c:val>
            <c:numRef>
              <c:f>List!$I$3:$I$9</c:f>
              <c:numCache>
                <c:formatCode>General</c:formatCode>
                <c:ptCount val="7"/>
                <c:pt idx="0">
                  <c:v>19</c:v>
                </c:pt>
                <c:pt idx="1">
                  <c:v>8</c:v>
                </c:pt>
                <c:pt idx="2">
                  <c:v>7</c:v>
                </c:pt>
                <c:pt idx="3">
                  <c:v>3</c:v>
                </c:pt>
                <c:pt idx="4">
                  <c:v>26</c:v>
                </c:pt>
                <c:pt idx="5">
                  <c:v>15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DF89-4F80-9823-87C3CAEB9350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600">
          <a:latin typeface="Meiryo UI" panose="020B0604030504040204" pitchFamily="50" charset="-128"/>
          <a:ea typeface="Meiryo UI" panose="020B0604030504040204" pitchFamily="50" charset="-128"/>
          <a:cs typeface="Meiryo UI" panose="020B0604030504040204" pitchFamily="50" charset="-128"/>
        </a:defRPr>
      </a:pPr>
      <a:endParaRPr lang="ja-JP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2DB41-1DB2-4A08-B0CF-FFDB7AB437BE}" type="datetimeFigureOut">
              <a:rPr kumimoji="1" lang="ja-JP" altLang="en-US" smtClean="0"/>
              <a:t>2019/1/20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4FE93-4E78-4EE4-931B-88BA3A174D4E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3094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93857">
              <a:defRPr/>
            </a:pPr>
            <a:r>
              <a:rPr lang="en-US" altLang="ja-JP" sz="2200" dirty="0" smtClean="0"/>
              <a:t>Let me  introduce OYO's 3-D subsurface modeling works.</a:t>
            </a:r>
          </a:p>
          <a:p>
            <a:pPr defTabSz="1493857">
              <a:defRPr/>
            </a:pPr>
            <a:r>
              <a:rPr lang="en-US" altLang="ja-JP" sz="2200" dirty="0" smtClean="0"/>
              <a:t>This pie chart shows the business fields to which OYO has been applied 3-D modeling during the 15 years from 2003</a:t>
            </a:r>
            <a:r>
              <a:rPr lang="ja-JP" altLang="en-US" sz="2200" dirty="0" smtClean="0"/>
              <a:t>（</a:t>
            </a:r>
            <a:r>
              <a:rPr lang="en-US" altLang="ja-JP" sz="2200" dirty="0" smtClean="0"/>
              <a:t>two thousand three</a:t>
            </a:r>
            <a:r>
              <a:rPr lang="ja-JP" altLang="en-US" sz="2200" dirty="0" smtClean="0"/>
              <a:t>）</a:t>
            </a:r>
            <a:r>
              <a:rPr lang="en-US" altLang="ja-JP" sz="2200" dirty="0" smtClean="0"/>
              <a:t> to 2018(twenty eighteen ).</a:t>
            </a:r>
          </a:p>
          <a:p>
            <a:pPr defTabSz="1493857">
              <a:defRPr/>
            </a:pPr>
            <a:r>
              <a:rPr lang="en-US" altLang="ja-JP" sz="2200" dirty="0" smtClean="0"/>
              <a:t>The most common field is the tunnel and road works, the second is resource and energy development, and the third is slope disaster prevention field.</a:t>
            </a:r>
            <a:endParaRPr lang="en-US" altLang="ja-JP" sz="2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71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3797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93857">
              <a:defRPr/>
            </a:pPr>
            <a:r>
              <a:rPr lang="en-US" altLang="ja-JP" sz="2200" dirty="0" smtClean="0"/>
              <a:t>Third</a:t>
            </a:r>
            <a:r>
              <a:rPr lang="en-US" altLang="ja-JP" sz="2200" baseline="0" dirty="0" smtClean="0"/>
              <a:t> example is risk evaluation associated with Urban development.</a:t>
            </a:r>
          </a:p>
          <a:p>
            <a:pPr defTabSz="1493857">
              <a:defRPr/>
            </a:pPr>
            <a:r>
              <a:rPr lang="en-US" altLang="ja-JP" sz="2200" dirty="0" smtClean="0"/>
              <a:t>Shibuya</a:t>
            </a:r>
            <a:r>
              <a:rPr lang="en-US" altLang="ja-JP" sz="2200" baseline="0" dirty="0" smtClean="0"/>
              <a:t> is very famous to foreign visitors, and the Shibuya railway station is huge terminal station used at about 2 million people per day.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Actually, the Shibuya is fragile ground consist of valley </a:t>
            </a:r>
            <a:r>
              <a:rPr lang="en-US" altLang="ja-JP" sz="2200" baseline="0" dirty="0" err="1" smtClean="0"/>
              <a:t>allluvial</a:t>
            </a:r>
            <a:r>
              <a:rPr lang="en-US" altLang="ja-JP" sz="2200" baseline="0" dirty="0" smtClean="0"/>
              <a:t> plain made by two rivers. 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we conducted 3-D modelling for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  finding the geotechnical risks affecting construction and maintenance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  Common understanding of subsurface structure among stakeholders, and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  Cost-effective investigation, design and construction</a:t>
            </a:r>
          </a:p>
          <a:p>
            <a:pPr defTabSz="1493857">
              <a:defRPr/>
            </a:pPr>
            <a:endParaRPr lang="en-US" altLang="ja-JP" sz="2200" baseline="0" dirty="0" smtClean="0"/>
          </a:p>
          <a:p>
            <a:pPr defTabSz="1493857">
              <a:defRPr/>
            </a:pPr>
            <a:r>
              <a:rPr lang="en-US" altLang="ja-JP" sz="2200" baseline="0" dirty="0" smtClean="0"/>
              <a:t>※For example : lack of load bearing capacity,  consolidation settlement, liquefaction, impact to groundwater flow</a:t>
            </a:r>
          </a:p>
          <a:p>
            <a:pPr defTabSz="1493857">
              <a:defRPr/>
            </a:pPr>
            <a:endParaRPr lang="en-US" altLang="ja-JP" sz="2200" baseline="0" dirty="0" smtClean="0"/>
          </a:p>
          <a:p>
            <a:pPr defTabSz="1493857">
              <a:defRPr/>
            </a:pPr>
            <a:r>
              <a:rPr lang="en-US" altLang="ja-JP" sz="2200" baseline="0" dirty="0" smtClean="0"/>
              <a:t>This is a snapshot of the model.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It shows a state that alluvial layer is peeled off.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Red layer is gravel layer which is load bearing layer in this area. The distribution of the red gravel layer can be understood visually.</a:t>
            </a:r>
          </a:p>
          <a:p>
            <a:pPr defTabSz="1493857">
              <a:defRPr/>
            </a:pPr>
            <a:endParaRPr lang="en-US" altLang="ja-JP" sz="2200" baseline="0" dirty="0" smtClean="0"/>
          </a:p>
          <a:p>
            <a:pPr defTabSz="1493857">
              <a:defRPr/>
            </a:pPr>
            <a:r>
              <a:rPr lang="en-US" altLang="ja-JP" sz="2200" baseline="0" dirty="0" smtClean="0"/>
              <a:t>※peel blue :alluvial mud layer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yellow green </a:t>
            </a:r>
            <a:r>
              <a:rPr lang="ja-JP" altLang="en-US" sz="2200" baseline="0" dirty="0" smtClean="0"/>
              <a:t>洪積粘性土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orange </a:t>
            </a:r>
            <a:r>
              <a:rPr lang="ja-JP" altLang="en-US" sz="2200" baseline="0" dirty="0" smtClean="0"/>
              <a:t>洪積砂質土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brown </a:t>
            </a:r>
            <a:r>
              <a:rPr lang="ja-JP" altLang="en-US" sz="2200" baseline="0" dirty="0" smtClean="0"/>
              <a:t>洪積砂礫層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pink </a:t>
            </a:r>
            <a:r>
              <a:rPr lang="ja-JP" altLang="en-US" sz="2200" baseline="0" dirty="0" smtClean="0"/>
              <a:t>ローム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peel pink </a:t>
            </a:r>
            <a:r>
              <a:rPr lang="ja-JP" altLang="en-US" sz="2200" baseline="0" dirty="0" smtClean="0"/>
              <a:t>ローム質砂質土</a:t>
            </a:r>
          </a:p>
          <a:p>
            <a:pPr defTabSz="1493857">
              <a:defRPr/>
            </a:pPr>
            <a:r>
              <a:rPr lang="en-US" altLang="ja-JP" sz="2200" baseline="0" dirty="0" smtClean="0"/>
              <a:t>green </a:t>
            </a:r>
            <a:r>
              <a:rPr lang="ja-JP" altLang="en-US" sz="2200" baseline="0" dirty="0" smtClean="0"/>
              <a:t>洪積粘性土（深いほう）</a:t>
            </a:r>
            <a:endParaRPr lang="en-US" altLang="ja-JP" sz="2200" baseline="0" dirty="0" smtClean="0"/>
          </a:p>
          <a:p>
            <a:pPr defTabSz="1493857">
              <a:defRPr/>
            </a:pPr>
            <a:endParaRPr lang="en-US" altLang="ja-JP" sz="2200" baseline="0" dirty="0" smtClean="0"/>
          </a:p>
          <a:p>
            <a:pPr defTabSz="1493857">
              <a:defRPr/>
            </a:pPr>
            <a:endParaRPr lang="en-US" altLang="ja-JP" sz="2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71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93857">
              <a:defRPr/>
            </a:pPr>
            <a:r>
              <a:rPr lang="en-US" altLang="ja-JP" sz="2200" dirty="0" smtClean="0"/>
              <a:t>Second</a:t>
            </a:r>
            <a:r>
              <a:rPr lang="en-US" altLang="ja-JP" sz="2200" baseline="0" dirty="0" smtClean="0"/>
              <a:t> example is the landslides. </a:t>
            </a:r>
            <a:endParaRPr lang="en-US" altLang="ja-JP" sz="2200" dirty="0" smtClean="0"/>
          </a:p>
          <a:p>
            <a:pPr defTabSz="1493857">
              <a:defRPr/>
            </a:pPr>
            <a:r>
              <a:rPr lang="en-US" altLang="ja-JP" sz="2200" dirty="0" smtClean="0"/>
              <a:t>This photo shows whole view of the landslide area.</a:t>
            </a:r>
            <a:r>
              <a:rPr lang="en-US" altLang="ja-JP" sz="2200" baseline="0" dirty="0" smtClean="0"/>
              <a:t> R</a:t>
            </a:r>
            <a:r>
              <a:rPr lang="en-US" altLang="ja-JP" sz="2200" dirty="0" smtClean="0"/>
              <a:t>ed line indicates the landslide.</a:t>
            </a:r>
          </a:p>
          <a:p>
            <a:pPr defTabSz="1493857">
              <a:defRPr/>
            </a:pPr>
            <a:r>
              <a:rPr lang="en-US" altLang="ja-JP" sz="2200" dirty="0" smtClean="0"/>
              <a:t>They</a:t>
            </a:r>
            <a:r>
              <a:rPr lang="en-US" altLang="ja-JP" sz="2200" baseline="0" dirty="0" smtClean="0"/>
              <a:t> </a:t>
            </a:r>
            <a:r>
              <a:rPr lang="en-US" altLang="ja-JP" sz="2200" dirty="0" smtClean="0"/>
              <a:t>consists of 4 blocks and the total soil amount is about 34(thirty four) million cubic meter.</a:t>
            </a:r>
          </a:p>
          <a:p>
            <a:pPr defTabSz="1493857">
              <a:defRPr/>
            </a:pPr>
            <a:endParaRPr lang="en-US" altLang="ja-JP" sz="2200" dirty="0" smtClean="0"/>
          </a:p>
          <a:p>
            <a:pPr defTabSz="1493857">
              <a:defRPr/>
            </a:pPr>
            <a:r>
              <a:rPr lang="en-US" altLang="ja-JP" sz="2200" dirty="0" smtClean="0"/>
              <a:t>Right hand photo shows topographic map and red arrows show landslide movement</a:t>
            </a:r>
          </a:p>
          <a:p>
            <a:pPr defTabSz="1493857">
              <a:defRPr/>
            </a:pPr>
            <a:r>
              <a:rPr lang="en-US" altLang="ja-JP" sz="2200" dirty="0" smtClean="0"/>
              <a:t>Measurement of the landslide</a:t>
            </a:r>
            <a:r>
              <a:rPr lang="ja-JP" altLang="en-US" sz="2200" baseline="0" dirty="0" smtClean="0"/>
              <a:t> </a:t>
            </a:r>
            <a:r>
              <a:rPr lang="en-US" altLang="ja-JP" sz="2200" dirty="0" smtClean="0"/>
              <a:t>movement started from 1927(nineteen</a:t>
            </a:r>
            <a:r>
              <a:rPr lang="en-US" altLang="ja-JP" sz="2200" baseline="0" dirty="0" smtClean="0"/>
              <a:t> twenty-seven</a:t>
            </a:r>
            <a:r>
              <a:rPr lang="en-US" altLang="ja-JP" sz="2200" dirty="0" smtClean="0"/>
              <a:t>). Up to now, it continues to move at a rate of about 10 cm per year.</a:t>
            </a:r>
          </a:p>
          <a:p>
            <a:pPr defTabSz="1493857">
              <a:defRPr/>
            </a:pPr>
            <a:endParaRPr lang="en-US" altLang="ja-JP" sz="2200" dirty="0" smtClean="0"/>
          </a:p>
          <a:p>
            <a:pPr defTabSz="1493857">
              <a:defRPr/>
            </a:pPr>
            <a:r>
              <a:rPr lang="en-US" altLang="ja-JP" sz="2200" dirty="0" smtClean="0"/>
              <a:t>When the sediment control dam built in the landslide area collapses due to landslides, a large amount of sediments must flow down to the downstream and cause  serious disaster.</a:t>
            </a:r>
            <a:r>
              <a:rPr lang="ja-JP" altLang="en-US" sz="2200" dirty="0" smtClean="0"/>
              <a:t>　</a:t>
            </a:r>
            <a:r>
              <a:rPr lang="en-US" altLang="ja-JP" sz="2200" dirty="0" smtClean="0"/>
              <a:t>So</a:t>
            </a:r>
            <a:r>
              <a:rPr lang="en-US" altLang="ja-JP" sz="2200" baseline="0" dirty="0" smtClean="0"/>
              <a:t> , 3D models were created for the evaluation and planning of countermeasures. </a:t>
            </a:r>
            <a:endParaRPr lang="en-US" altLang="ja-JP" sz="2200" dirty="0" smtClean="0"/>
          </a:p>
          <a:p>
            <a:pPr defTabSz="1493857">
              <a:defRPr/>
            </a:pPr>
            <a:endParaRPr lang="en-US" altLang="ja-JP" sz="2200" dirty="0" smtClean="0"/>
          </a:p>
          <a:p>
            <a:pPr defTabSz="1493857">
              <a:defRPr/>
            </a:pPr>
            <a:r>
              <a:rPr lang="en-US" altLang="ja-JP" sz="2200" dirty="0" smtClean="0"/>
              <a:t>red surface is slip plane of the landslide</a:t>
            </a:r>
          </a:p>
          <a:p>
            <a:pPr defTabSz="1493857">
              <a:defRPr/>
            </a:pPr>
            <a:r>
              <a:rPr lang="en-US" altLang="ja-JP" sz="2200" dirty="0" smtClean="0"/>
              <a:t>yellow lines are drainage tunnel and drainage well</a:t>
            </a:r>
          </a:p>
          <a:p>
            <a:pPr defTabSz="1493857">
              <a:defRPr/>
            </a:pPr>
            <a:r>
              <a:rPr lang="en-US" altLang="ja-JP" sz="2200" dirty="0" smtClean="0"/>
              <a:t>navy line is drainage borehole</a:t>
            </a:r>
          </a:p>
          <a:p>
            <a:pPr defTabSz="1493857">
              <a:defRPr/>
            </a:pPr>
            <a:r>
              <a:rPr lang="en-US" altLang="ja-JP" sz="2200" dirty="0" smtClean="0"/>
              <a:t>and, gray structure is sediment control dam</a:t>
            </a:r>
          </a:p>
          <a:p>
            <a:pPr defTabSz="1493857">
              <a:defRPr/>
            </a:pPr>
            <a:endParaRPr lang="en-US" altLang="ja-JP" sz="2200" dirty="0" smtClean="0"/>
          </a:p>
          <a:p>
            <a:pPr defTabSz="1493857">
              <a:defRPr/>
            </a:pPr>
            <a:r>
              <a:rPr lang="en-US" altLang="ja-JP" sz="2200" dirty="0" smtClean="0"/>
              <a:t>-------------------------</a:t>
            </a:r>
          </a:p>
          <a:p>
            <a:pPr defTabSz="1493857">
              <a:defRPr/>
            </a:pPr>
            <a:r>
              <a:rPr lang="en-US" altLang="ja-JP" sz="2200" dirty="0" smtClean="0"/>
              <a:t>※Because the main cause of landslide is thought to be in groundwater supply by snow melting, measures are taken by groundwater drainage method such as drainage tunnel, drainage well.</a:t>
            </a:r>
          </a:p>
          <a:p>
            <a:pPr defTabSz="1493857">
              <a:defRPr/>
            </a:pPr>
            <a:r>
              <a:rPr lang="en-US" altLang="ja-JP" sz="2200" dirty="0" smtClean="0"/>
              <a:t>※Landslides are in the area of altitude about 1800 (one thousand eight hundred) m. </a:t>
            </a:r>
          </a:p>
          <a:p>
            <a:pPr defTabSz="1493857">
              <a:defRPr/>
            </a:pPr>
            <a:r>
              <a:rPr lang="en-US" altLang="ja-JP" sz="2200" dirty="0" smtClean="0"/>
              <a:t>※the largest landslide is about 2000 m long, 500 m wide, 130 m thick.</a:t>
            </a:r>
          </a:p>
          <a:p>
            <a:pPr defTabSz="1493857">
              <a:defRPr/>
            </a:pPr>
            <a:r>
              <a:rPr lang="en-US" altLang="ja-JP" sz="2200" dirty="0" smtClean="0"/>
              <a:t>※Geology: Jurassic </a:t>
            </a:r>
            <a:r>
              <a:rPr lang="ja-JP" altLang="en-US" sz="2200" dirty="0" smtClean="0"/>
              <a:t>～</a:t>
            </a:r>
            <a:r>
              <a:rPr lang="en-US" altLang="ja-JP" sz="2200" dirty="0" smtClean="0"/>
              <a:t>Cretaceous sandstone and shale. volcanic deposits cover them. they are weathered due to hydrothermal alteration.</a:t>
            </a:r>
          </a:p>
          <a:p>
            <a:pPr defTabSz="1493857">
              <a:defRPr/>
            </a:pPr>
            <a:r>
              <a:rPr lang="en-US" altLang="ja-JP" sz="2200" dirty="0" smtClean="0"/>
              <a:t>※10 drainage tunnels, 900 meters total, 3 drainage wells,  water collecting borehole,  21756 m total.</a:t>
            </a:r>
            <a:endParaRPr lang="en-US" altLang="ja-JP" sz="22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716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1493857">
              <a:defRPr/>
            </a:pPr>
            <a:r>
              <a:rPr lang="en-US" altLang="ja-JP" sz="2400" dirty="0" smtClean="0"/>
              <a:t>The first case comes from a mountain tunnel.</a:t>
            </a:r>
          </a:p>
          <a:p>
            <a:pPr defTabSz="1493857">
              <a:defRPr/>
            </a:pPr>
            <a:r>
              <a:rPr lang="en-US" altLang="ja-JP" sz="2400" dirty="0" smtClean="0"/>
              <a:t>As you see here, the tunnel mouth is built under a very steep cliff with height of around 70m.</a:t>
            </a:r>
          </a:p>
          <a:p>
            <a:pPr defTabSz="1493857">
              <a:defRPr/>
            </a:pPr>
            <a:endParaRPr lang="en-US" altLang="ja-JP" sz="2400" dirty="0" smtClean="0"/>
          </a:p>
          <a:p>
            <a:pPr defTabSz="1493857">
              <a:defRPr/>
            </a:pPr>
            <a:r>
              <a:rPr lang="en-US" altLang="ja-JP" sz="2400" dirty="0" smtClean="0"/>
              <a:t>And the cliff consists of </a:t>
            </a:r>
            <a:r>
              <a:rPr lang="en-US" altLang="ja-JP" sz="2400" dirty="0" err="1" smtClean="0"/>
              <a:t>sedimental</a:t>
            </a:r>
            <a:r>
              <a:rPr lang="en-US" altLang="ja-JP" sz="2400" dirty="0" smtClean="0"/>
              <a:t> rooks and an altered dyke with several open cracks.</a:t>
            </a:r>
          </a:p>
          <a:p>
            <a:pPr defTabSz="1493857">
              <a:defRPr/>
            </a:pPr>
            <a:r>
              <a:rPr lang="en-US" altLang="ja-JP" sz="2400" dirty="0" smtClean="0"/>
              <a:t>An unstable wedge shape rook mass of 60,000(sixty thousand)  cubic meter was found and the owner of highway decided to remove it.</a:t>
            </a:r>
          </a:p>
          <a:p>
            <a:pPr defTabSz="1493857">
              <a:defRPr/>
            </a:pPr>
            <a:endParaRPr lang="en-US" altLang="ja-JP" sz="2400" dirty="0" smtClean="0"/>
          </a:p>
          <a:p>
            <a:pPr defTabSz="1493857">
              <a:defRPr/>
            </a:pPr>
            <a:r>
              <a:rPr lang="en-US" altLang="ja-JP" sz="2400" dirty="0" smtClean="0"/>
              <a:t>To analyze the interaction between the ground and tunnel structure, and to plan and design safe process of rock mass removal, a 3D subsurface model plays a crucial role.</a:t>
            </a:r>
            <a:endParaRPr lang="en-US" altLang="ja-JP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716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4FE93-4E78-4EE4-931B-88BA3A174D4E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740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6371">
              <a:defRPr/>
            </a:pPr>
            <a:endParaRPr kumimoji="1" lang="en-US" altLang="ja-JP" baseline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382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ja-JP" altLang="en-US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F32A0B-A8F8-43AB-8322-23FB46ACE2F0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71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ja-JP" dirty="0"/>
              <a:t>建設事業に関わる様々なステークホルダは、個々にニーズが変わります。</a:t>
            </a:r>
            <a:endParaRPr lang="ja-JP" altLang="ja-JP" dirty="0"/>
          </a:p>
          <a:p>
            <a:r>
              <a:rPr kumimoji="1" lang="ja-JP" altLang="ja-JP" dirty="0"/>
              <a:t>必要な地盤情報を、必要な範囲で、ステークホルダに応じた表現やデータで提供する必要があります。</a:t>
            </a:r>
            <a:endParaRPr lang="en-US" altLang="ja-JP" dirty="0"/>
          </a:p>
          <a:p>
            <a:r>
              <a:rPr kumimoji="1" lang="ja-JP" altLang="ja-JP" dirty="0"/>
              <a:t>ステークホルダに対して、建設事業に関わる</a:t>
            </a:r>
            <a:r>
              <a:rPr kumimoji="1" lang="en-US" altLang="ja-JP" dirty="0"/>
              <a:t>3</a:t>
            </a:r>
            <a:r>
              <a:rPr kumimoji="1" lang="ja-JP" altLang="ja-JP" dirty="0"/>
              <a:t>次元地盤情報を提供し、利活用を図るのがこのシステム「</a:t>
            </a:r>
            <a:r>
              <a:rPr lang="en-US" altLang="ja-JP" dirty="0"/>
              <a:t>3DGiP</a:t>
            </a:r>
            <a:r>
              <a:rPr kumimoji="1" lang="ja-JP" altLang="ja-JP" dirty="0"/>
              <a:t>：</a:t>
            </a:r>
            <a:r>
              <a:rPr lang="en-US" altLang="ja-JP" dirty="0"/>
              <a:t>3D</a:t>
            </a:r>
            <a:r>
              <a:rPr lang="ja-JP" altLang="en-US" dirty="0"/>
              <a:t> </a:t>
            </a:r>
            <a:r>
              <a:rPr lang="en-US" altLang="ja-JP" dirty="0"/>
              <a:t>Ground</a:t>
            </a:r>
            <a:r>
              <a:rPr lang="ja-JP" altLang="en-US" dirty="0"/>
              <a:t> </a:t>
            </a:r>
            <a:r>
              <a:rPr lang="en-US" altLang="ja-JP" dirty="0"/>
              <a:t>information</a:t>
            </a:r>
            <a:r>
              <a:rPr lang="ja-JP" altLang="en-US" dirty="0"/>
              <a:t> </a:t>
            </a:r>
            <a:r>
              <a:rPr lang="en-US" altLang="ja-JP" dirty="0"/>
              <a:t>Platform</a:t>
            </a:r>
            <a:r>
              <a:rPr kumimoji="1" lang="ja-JP" altLang="ja-JP" dirty="0"/>
              <a:t>」の役割です。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建設事業に関わる様々なステークホルダは、個々にニーズが変わります。</a:t>
            </a:r>
            <a:endParaRPr kumimoji="1" lang="en-US" altLang="ja-JP" dirty="0"/>
          </a:p>
          <a:p>
            <a:r>
              <a:rPr kumimoji="1" lang="en-US" altLang="ja-JP" dirty="0"/>
              <a:t>Each stakeholders involved in various civil engineering business has their own needs.</a:t>
            </a:r>
          </a:p>
          <a:p>
            <a:r>
              <a:rPr kumimoji="1" lang="ja-JP" altLang="en-US" dirty="0"/>
              <a:t>必要な地盤情報を、必要な範囲で、ステークホルダに応じた表現やデータで提供する必要があります。</a:t>
            </a:r>
            <a:endParaRPr kumimoji="1" lang="en-US" altLang="ja-JP" dirty="0"/>
          </a:p>
          <a:p>
            <a:r>
              <a:rPr kumimoji="1" lang="en-US" altLang="ja-JP" dirty="0"/>
              <a:t>We, as a consultant, must provide appropriate subsurface information to each stakeholder in a form, which they requires.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ステークホルダに対して、建設事業に関わる</a:t>
            </a:r>
            <a:r>
              <a:rPr kumimoji="1" lang="en-US" altLang="ja-JP" dirty="0"/>
              <a:t>3</a:t>
            </a:r>
            <a:r>
              <a:rPr kumimoji="1" lang="ja-JP" altLang="en-US" dirty="0"/>
              <a:t>次元地盤情報を提供し、利活用を図るのがこのシステム「</a:t>
            </a:r>
            <a:r>
              <a:rPr kumimoji="1" lang="en-US" altLang="ja-JP" dirty="0"/>
              <a:t>3DGiP</a:t>
            </a:r>
            <a:r>
              <a:rPr kumimoji="1" lang="ja-JP" altLang="en-US" dirty="0"/>
              <a:t>：</a:t>
            </a:r>
            <a:r>
              <a:rPr kumimoji="1" lang="en-US" altLang="ja-JP" dirty="0"/>
              <a:t>3D Ground information Platform</a:t>
            </a:r>
            <a:r>
              <a:rPr kumimoji="1" lang="ja-JP" altLang="en-US" dirty="0"/>
              <a:t>」の役割です。</a:t>
            </a:r>
            <a:endParaRPr kumimoji="1" lang="en-US" altLang="ja-JP" dirty="0"/>
          </a:p>
          <a:p>
            <a:r>
              <a:rPr kumimoji="1" lang="en-US" altLang="ja-JP" dirty="0"/>
              <a:t>The role of this system (3DGip) is to provide necessary three dimensional ground information to the stakeholder and to utilize such information.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85666-B770-4091-B7A8-562A76E7262E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164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76805" tIns="38402" rIns="76805" bIns="38402" anchor="b"/>
          <a:lstStyle>
            <a:lvl1pPr algn="ctr">
              <a:defRPr sz="45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76805" tIns="38402" rIns="76805" bIns="38402"/>
          <a:lstStyle>
            <a:lvl1pPr marL="0" indent="0" algn="ctr">
              <a:buNone/>
              <a:defRPr sz="2000"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4022" indent="0" algn="ctr">
              <a:buNone/>
              <a:defRPr sz="1700"/>
            </a:lvl2pPr>
            <a:lvl3pPr marL="768045" indent="0" algn="ctr">
              <a:buNone/>
              <a:defRPr sz="1500"/>
            </a:lvl3pPr>
            <a:lvl4pPr marL="1152067" indent="0" algn="ctr">
              <a:buNone/>
              <a:defRPr sz="1300"/>
            </a:lvl4pPr>
            <a:lvl5pPr marL="1536090" indent="0" algn="ctr">
              <a:buNone/>
              <a:defRPr sz="1300"/>
            </a:lvl5pPr>
            <a:lvl6pPr marL="1920112" indent="0" algn="ctr">
              <a:buNone/>
              <a:defRPr sz="1300"/>
            </a:lvl6pPr>
            <a:lvl7pPr marL="2304135" indent="0" algn="ctr">
              <a:buNone/>
              <a:defRPr sz="1300"/>
            </a:lvl7pPr>
            <a:lvl8pPr marL="2688157" indent="0" algn="ctr">
              <a:buNone/>
              <a:defRPr sz="1300"/>
            </a:lvl8pPr>
            <a:lvl9pPr marL="3072179" indent="0" algn="ctr">
              <a:buNone/>
              <a:defRPr sz="1300"/>
            </a:lvl9pPr>
          </a:lstStyle>
          <a:p>
            <a:r>
              <a:rPr lang="ja-JP" altLang="en-US"/>
              <a:t>マスター サブタイトルの書式設定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44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24896"/>
          </a:xfrm>
          <a:prstGeom prst="rect">
            <a:avLst/>
          </a:prstGeom>
        </p:spPr>
        <p:txBody>
          <a:bodyPr lIns="76805" tIns="38402" rIns="76805" bIns="38402"/>
          <a:lstStyle>
            <a:lvl1pPr>
              <a:defRPr sz="3000">
                <a:solidFill>
                  <a:srgbClr val="E500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50499"/>
            <a:ext cx="7886700" cy="3882225"/>
          </a:xfrm>
          <a:prstGeom prst="rect">
            <a:avLst/>
          </a:prstGeom>
        </p:spPr>
        <p:txBody>
          <a:bodyPr lIns="76805" tIns="38402" rIns="76805" bIns="38402"/>
          <a:lstStyle>
            <a:lvl1pPr marL="0" indent="0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4022" indent="0">
              <a:buFontTx/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68045" indent="0">
              <a:buFontTx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52067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36090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788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0" y="591530"/>
            <a:ext cx="9144000" cy="36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" tIns="25603" rIns="51206" bIns="25603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503196" y="206377"/>
            <a:ext cx="8183565" cy="385153"/>
          </a:xfrm>
          <a:prstGeom prst="rect">
            <a:avLst/>
          </a:prstGeom>
        </p:spPr>
        <p:txBody>
          <a:bodyPr lIns="51206" tIns="25603" rIns="51206" bIns="25603"/>
          <a:lstStyle>
            <a:lvl1pPr>
              <a:defRPr sz="24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260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03196" y="206377"/>
            <a:ext cx="8183565" cy="385153"/>
          </a:xfrm>
          <a:prstGeom prst="rect">
            <a:avLst/>
          </a:prstGeom>
        </p:spPr>
        <p:txBody>
          <a:bodyPr lIns="51206" tIns="25603" rIns="51206" bIns="25603" anchor="ctr"/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0" y="591530"/>
            <a:ext cx="9144000" cy="36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" tIns="25603" rIns="51206" bIns="25603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1" y="159483"/>
            <a:ext cx="503195" cy="4500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" tIns="25603" rIns="51206" bIns="25603"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614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41" y="206375"/>
            <a:ext cx="8229521" cy="857250"/>
          </a:xfrm>
          <a:prstGeom prst="rect">
            <a:avLst/>
          </a:prstGeom>
        </p:spPr>
        <p:txBody>
          <a:bodyPr lIns="51206" tIns="25603" rIns="51206" bIns="25603"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2609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76654"/>
          </a:xfrm>
          <a:prstGeom prst="rect">
            <a:avLst/>
          </a:prstGeom>
        </p:spPr>
        <p:txBody>
          <a:bodyPr lIns="76805" tIns="38402" rIns="76805" bIns="38402"/>
          <a:lstStyle>
            <a:lvl1pPr>
              <a:defRPr sz="3000">
                <a:solidFill>
                  <a:srgbClr val="E5004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847547"/>
            <a:ext cx="3886200" cy="3785178"/>
          </a:xfrm>
          <a:prstGeom prst="rect">
            <a:avLst/>
          </a:prstGeom>
        </p:spPr>
        <p:txBody>
          <a:bodyPr lIns="76805" tIns="38402" rIns="76805" bIns="38402"/>
          <a:lstStyle>
            <a:lvl1pPr marL="0" indent="0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4022" indent="0">
              <a:buFontTx/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68045" indent="0">
              <a:buFontTx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52067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36090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847547"/>
            <a:ext cx="3886200" cy="3785178"/>
          </a:xfrm>
          <a:prstGeom prst="rect">
            <a:avLst/>
          </a:prstGeom>
        </p:spPr>
        <p:txBody>
          <a:bodyPr lIns="76805" tIns="38402" rIns="76805" bIns="38402"/>
          <a:lstStyle>
            <a:lvl1pPr marL="0" indent="0">
              <a:buFontTx/>
              <a:buNone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84022" indent="0">
              <a:buFontTx/>
              <a:buNone/>
              <a:defRPr sz="17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68045" indent="0">
              <a:buFontTx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52067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36090" indent="0">
              <a:buFontTx/>
              <a:buNone/>
              <a:defRPr sz="13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4950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27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4659983"/>
            <a:ext cx="9144000" cy="360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206" tIns="25603" rIns="51206" bIns="25603"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Picture 2" descr="K:\三次元資料\◎素材集\OYO\ロゴ\oyo_b_08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4737476"/>
            <a:ext cx="847725" cy="37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448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</p:sldLayoutIdLst>
  <p:txStyles>
    <p:titleStyle>
      <a:lvl1pPr algn="l" defTabSz="768045" rtl="0" eaLnBrk="1" latinLnBrk="0" hangingPunct="1">
        <a:lnSpc>
          <a:spcPct val="90000"/>
        </a:lnSpc>
        <a:spcBef>
          <a:spcPct val="0"/>
        </a:spcBef>
        <a:buNone/>
        <a:defRPr kumimoji="1"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11" indent="-192011" algn="l" defTabSz="768045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33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056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078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101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2123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6146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168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4190" indent="-192011" algn="l" defTabSz="768045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22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8045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067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6090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20112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4135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8157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72179" algn="l" defTabSz="768045" rtl="0" eaLnBrk="1" latinLnBrk="0" hangingPunct="1"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895349" y="2768638"/>
            <a:ext cx="7416801" cy="1590589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ja-JP" sz="2000" dirty="0" smtClean="0"/>
              <a:t>                                  </a:t>
            </a:r>
            <a:r>
              <a:rPr lang="en-US" altLang="ja-JP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Contents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１．</a:t>
            </a:r>
            <a:r>
              <a:rPr lang="en-US" altLang="ja-JP" sz="2000" dirty="0" smtClean="0"/>
              <a:t>Current situation of “Geotechnical BIM” in Japan</a:t>
            </a:r>
            <a:br>
              <a:rPr lang="en-US" altLang="ja-JP" sz="2000" dirty="0" smtClean="0"/>
            </a:br>
            <a:r>
              <a:rPr lang="ja-JP" altLang="en-US" sz="2000" dirty="0" smtClean="0"/>
              <a:t>２．</a:t>
            </a:r>
            <a:r>
              <a:rPr lang="en-US" altLang="ja-JP" sz="2000" dirty="0"/>
              <a:t>Case Studies</a:t>
            </a:r>
            <a:r>
              <a:rPr lang="ja-JP" altLang="en-US" sz="2000" dirty="0"/>
              <a:t/>
            </a:r>
            <a:br>
              <a:rPr lang="ja-JP" altLang="en-US" sz="2000" dirty="0"/>
            </a:br>
            <a:r>
              <a:rPr lang="ja-JP" altLang="en-US" sz="2000" dirty="0" smtClean="0"/>
              <a:t>３．</a:t>
            </a:r>
            <a:r>
              <a:rPr lang="en-US" altLang="ja-JP" sz="2000" dirty="0"/>
              <a:t>G</a:t>
            </a:r>
            <a:r>
              <a:rPr lang="en-US" altLang="ja-JP" sz="2000" dirty="0" smtClean="0"/>
              <a:t>round </a:t>
            </a:r>
            <a:r>
              <a:rPr lang="en-US" altLang="ja-JP" sz="2000" dirty="0"/>
              <a:t>information to be </a:t>
            </a:r>
            <a:r>
              <a:rPr lang="en-US" altLang="ja-JP" sz="2000" dirty="0" smtClean="0"/>
              <a:t>delivered with </a:t>
            </a:r>
            <a:r>
              <a:rPr lang="en-US" altLang="ja-JP" sz="2000" dirty="0"/>
              <a:t>IFC?</a:t>
            </a:r>
            <a:br>
              <a:rPr lang="en-US" altLang="ja-JP" sz="2000" dirty="0"/>
            </a:br>
            <a:r>
              <a:rPr lang="ja-JP" altLang="en-US" sz="2000" dirty="0" smtClean="0"/>
              <a:t>４．</a:t>
            </a:r>
            <a:r>
              <a:rPr lang="en-US" altLang="ja-JP" sz="2000" dirty="0" smtClean="0"/>
              <a:t>3D </a:t>
            </a:r>
            <a:r>
              <a:rPr lang="en-US" altLang="ja-JP" sz="2000" dirty="0"/>
              <a:t>ground </a:t>
            </a:r>
            <a:r>
              <a:rPr lang="en-US" altLang="ja-JP" sz="2000" dirty="0" smtClean="0"/>
              <a:t>models and their use scenes</a:t>
            </a:r>
            <a:endParaRPr kumimoji="1" lang="ja-JP" altLang="en-US" sz="20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847548" y="489518"/>
            <a:ext cx="544892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Geotechnical BIM</a:t>
            </a:r>
            <a:r>
              <a:rPr lang="ja-JP" altLang="en-US" sz="3200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ja-JP" sz="320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tx2">
                    <a:lumMod val="75000"/>
                  </a:schemeClr>
                </a:solidFill>
              </a:rPr>
              <a:t>in Japan</a:t>
            </a:r>
          </a:p>
          <a:p>
            <a:pPr algn="ctr"/>
            <a:endParaRPr kumimoji="1" lang="en-US" altLang="ja-JP" sz="2000" dirty="0"/>
          </a:p>
          <a:p>
            <a:pPr algn="ctr"/>
            <a:r>
              <a:rPr lang="en-US" altLang="ja-JP" sz="2000" dirty="0" smtClean="0"/>
              <a:t>January 22, 2019</a:t>
            </a:r>
          </a:p>
          <a:p>
            <a:pPr algn="ctr"/>
            <a:r>
              <a:rPr lang="en-US" altLang="ja-JP" sz="800" dirty="0" smtClean="0"/>
              <a:t> </a:t>
            </a:r>
          </a:p>
          <a:p>
            <a:pPr algn="ctr"/>
            <a:r>
              <a:rPr kumimoji="1" lang="en-US" altLang="ja-JP" sz="2000" dirty="0" smtClean="0"/>
              <a:t>Hiro Shima, Shoichi Nishiyama, Rie Wada</a:t>
            </a:r>
          </a:p>
          <a:p>
            <a:pPr algn="ctr"/>
            <a:r>
              <a:rPr lang="en-US" altLang="ja-JP" sz="2000" dirty="0" smtClean="0"/>
              <a:t>OYO Corp.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570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903"/>
            <a:ext cx="4572000" cy="298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ja-JP" sz="1800" dirty="0" smtClean="0"/>
              <a:t>Examples </a:t>
            </a:r>
            <a:r>
              <a:rPr lang="en-US" altLang="ja-JP" sz="1800" dirty="0"/>
              <a:t>of geological survey data and geological model</a:t>
            </a:r>
            <a:endParaRPr kumimoji="1" lang="ja-JP" altLang="en-US" sz="18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44" y="3705716"/>
            <a:ext cx="3557339" cy="983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7" name="テキスト ボックス 96"/>
          <p:cNvSpPr txBox="1"/>
          <p:nvPr/>
        </p:nvSpPr>
        <p:spPr>
          <a:xfrm>
            <a:off x="71125" y="195486"/>
            <a:ext cx="3744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４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4104932" y="4426980"/>
            <a:ext cx="4946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Quote:</a:t>
            </a:r>
            <a:r>
              <a:rPr lang="ja-JP" altLang="en-US" sz="800" dirty="0"/>
              <a:t>「</a:t>
            </a:r>
            <a:r>
              <a:rPr lang="en-US" altLang="ja-JP" sz="800" dirty="0"/>
              <a:t>3D Geological analysis manual</a:t>
            </a:r>
            <a:r>
              <a:rPr lang="ja-JP" altLang="en-US" sz="800" dirty="0"/>
              <a:t>」，</a:t>
            </a:r>
            <a:r>
              <a:rPr lang="en-US" altLang="ja-JP" sz="800" dirty="0"/>
              <a:t>3D Geological Analysis Technology Consortium, 2018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49903"/>
            <a:ext cx="4578349" cy="312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10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85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" y="1153642"/>
            <a:ext cx="4536416" cy="3043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Major </a:t>
            </a:r>
            <a:r>
              <a:rPr lang="en-US" altLang="ja-JP" dirty="0" smtClean="0"/>
              <a:t>3D Graphic </a:t>
            </a:r>
            <a:r>
              <a:rPr lang="en-US" altLang="ja-JP" dirty="0"/>
              <a:t>Elements</a:t>
            </a:r>
            <a:endParaRPr kumimoji="1" lang="ja-JP" altLang="en-US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1125" y="195486"/>
            <a:ext cx="3744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４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52" y="860267"/>
            <a:ext cx="4275115" cy="3739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テキスト ボックス 53"/>
          <p:cNvSpPr txBox="1">
            <a:spLocks noChangeArrowheads="1"/>
          </p:cNvSpPr>
          <p:nvPr/>
        </p:nvSpPr>
        <p:spPr bwMode="auto">
          <a:xfrm>
            <a:off x="4700852" y="662157"/>
            <a:ext cx="4275116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Geological Information (</a:t>
            </a:r>
            <a:r>
              <a:rPr lang="en-US" altLang="ja-JP" sz="1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Field 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Surveys) and Graphic Elements</a:t>
            </a:r>
            <a:endParaRPr lang="ja-JP" altLang="en-US" sz="10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4104932" y="4684005"/>
            <a:ext cx="4946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Quote:</a:t>
            </a:r>
            <a:r>
              <a:rPr lang="ja-JP" altLang="en-US" sz="800" dirty="0"/>
              <a:t>「</a:t>
            </a:r>
            <a:r>
              <a:rPr lang="en-US" altLang="ja-JP" sz="800" dirty="0"/>
              <a:t>3D Geological analysis manual</a:t>
            </a:r>
            <a:r>
              <a:rPr lang="ja-JP" altLang="en-US" sz="800" dirty="0"/>
              <a:t>」，</a:t>
            </a:r>
            <a:r>
              <a:rPr lang="en-US" altLang="ja-JP" sz="800" dirty="0"/>
              <a:t>3D Geological Analysis Technology Consortium, 2018</a:t>
            </a:r>
          </a:p>
        </p:txBody>
      </p:sp>
      <p:sp>
        <p:nvSpPr>
          <p:cNvPr id="78" name="テキスト ボックス 77"/>
          <p:cNvSpPr txBox="1">
            <a:spLocks noChangeArrowheads="1"/>
          </p:cNvSpPr>
          <p:nvPr/>
        </p:nvSpPr>
        <p:spPr bwMode="auto">
          <a:xfrm>
            <a:off x="35585" y="916214"/>
            <a:ext cx="4536415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 eaLnBrk="1" hangingPunct="1"/>
            <a:r>
              <a:rPr lang="en-US" altLang="ja-JP" sz="10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Graphic 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Elements and Data Structures of 3D Geological Models</a:t>
            </a:r>
          </a:p>
        </p:txBody>
      </p:sp>
      <p:sp>
        <p:nvSpPr>
          <p:cNvPr id="55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11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06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data\anime\pass05_McSIS_roll\03_McSIS\ｱﾆﾒｰｼｮﾝ00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63305" y="1169620"/>
            <a:ext cx="4775127" cy="280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/>
          <p:cNvSpPr txBox="1">
            <a:spLocks noChangeArrowheads="1"/>
          </p:cNvSpPr>
          <p:nvPr/>
        </p:nvSpPr>
        <p:spPr bwMode="auto">
          <a:xfrm>
            <a:off x="4075518" y="3973882"/>
            <a:ext cx="4889352" cy="600159"/>
          </a:xfrm>
          <a:prstGeom prst="rect">
            <a:avLst/>
          </a:prstGeom>
          <a:noFill/>
          <a:ln>
            <a:noFill/>
          </a:ln>
        </p:spPr>
        <p:txBody>
          <a:bodyPr wrap="square" lIns="45712" tIns="22855" rIns="45712" bIns="22855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After a few hours of measurement and successive data analysis, we can have subsurface 3D S-wave velocity structure. Yellow shows soft and blue shows hard soil.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5211910" y="2533958"/>
            <a:ext cx="56616" cy="794156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4468163" y="2588479"/>
            <a:ext cx="767255" cy="415494"/>
          </a:xfrm>
          <a:prstGeom prst="rect">
            <a:avLst/>
          </a:prstGeom>
          <a:noFill/>
        </p:spPr>
        <p:txBody>
          <a:bodyPr wrap="none" lIns="45712" tIns="22855" rIns="45712" bIns="22855" rtlCol="0">
            <a:spAutoFit/>
          </a:bodyPr>
          <a:lstStyle/>
          <a:p>
            <a:r>
              <a:rPr lang="en-US" altLang="ja-JP" sz="1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45m</a:t>
            </a:r>
          </a:p>
          <a:p>
            <a:r>
              <a:rPr lang="en-US" altLang="ja-JP" sz="12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in depth</a:t>
            </a:r>
            <a:endParaRPr lang="ja-JP" altLang="en-US" sz="1200" b="1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359" name="グループ化 358"/>
          <p:cNvGrpSpPr/>
          <p:nvPr/>
        </p:nvGrpSpPr>
        <p:grpSpPr>
          <a:xfrm>
            <a:off x="71110" y="949255"/>
            <a:ext cx="3801809" cy="1350069"/>
            <a:chOff x="-726574" y="1915469"/>
            <a:chExt cx="7602955" cy="2700137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09"/>
            <a:stretch/>
          </p:blipFill>
          <p:spPr bwMode="auto">
            <a:xfrm>
              <a:off x="514315" y="1915469"/>
              <a:ext cx="3081222" cy="2204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テキスト ボックス 37"/>
            <p:cNvSpPr txBox="1"/>
            <p:nvPr/>
          </p:nvSpPr>
          <p:spPr>
            <a:xfrm>
              <a:off x="-726574" y="4092386"/>
              <a:ext cx="76029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00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Wireless seismograph for ambient noise tomography</a:t>
              </a:r>
              <a:endParaRPr lang="ja-JP" altLang="en-US" sz="11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pic>
        <p:nvPicPr>
          <p:cNvPr id="3074" name="Picture 2" descr="D:\data\anime\pass05_McSIS_roll\02_point_McSIS\ｱﾆﾒｰｼｮﾝ0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29" y="2403464"/>
            <a:ext cx="3629799" cy="2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166429" y="4424881"/>
            <a:ext cx="3629799" cy="230827"/>
          </a:xfrm>
          <a:prstGeom prst="rect">
            <a:avLst/>
          </a:prstGeom>
          <a:noFill/>
        </p:spPr>
        <p:txBody>
          <a:bodyPr wrap="square" lIns="45712" tIns="22855" rIns="45712" bIns="22855" rtlCol="0">
            <a:spAutoFit/>
          </a:bodyPr>
          <a:lstStyle/>
          <a:p>
            <a:pPr algn="ctr"/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Sensor array on the ground (7x16)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66" name="右矢印 365"/>
          <p:cNvSpPr/>
          <p:nvPr/>
        </p:nvSpPr>
        <p:spPr>
          <a:xfrm>
            <a:off x="3722776" y="2868366"/>
            <a:ext cx="417138" cy="67549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45712" tIns="22855" rIns="45712" bIns="22855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24830" y="195489"/>
            <a:ext cx="2670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en-US" altLang="ja-JP" sz="2200" dirty="0">
                <a:solidFill>
                  <a:schemeClr val="bg1"/>
                </a:solidFill>
              </a:rPr>
              <a:t>4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>
            <a:off x="1403373" y="1962000"/>
            <a:ext cx="648129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477228" y="1764000"/>
            <a:ext cx="504100" cy="200055"/>
          </a:xfrm>
          <a:prstGeom prst="rect">
            <a:avLst/>
          </a:prstGeom>
          <a:noFill/>
        </p:spPr>
        <p:txBody>
          <a:bodyPr wrap="square" lIns="45716" tIns="22858" rIns="45716" bIns="22858" rtlCol="0">
            <a:spAutoFit/>
          </a:bodyPr>
          <a:lstStyle/>
          <a:p>
            <a:pPr algn="ctr"/>
            <a:r>
              <a:rPr lang="en-US" altLang="ja-JP" sz="1000" b="1" dirty="0">
                <a:solidFill>
                  <a:schemeClr val="bg1"/>
                </a:solidFill>
              </a:rPr>
              <a:t>14cm</a:t>
            </a:r>
            <a:endParaRPr lang="ja-JP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タイトル 1"/>
          <p:cNvSpPr>
            <a:spLocks noGrp="1"/>
          </p:cNvSpPr>
          <p:nvPr>
            <p:ph type="title"/>
          </p:nvPr>
        </p:nvSpPr>
        <p:spPr>
          <a:xfrm>
            <a:off x="508000" y="85074"/>
            <a:ext cx="8636000" cy="493167"/>
          </a:xfrm>
        </p:spPr>
        <p:txBody>
          <a:bodyPr>
            <a:normAutofit/>
          </a:bodyPr>
          <a:lstStyle/>
          <a:p>
            <a:r>
              <a:rPr lang="en-US" altLang="ja-JP" sz="1900" dirty="0" smtClean="0">
                <a:solidFill>
                  <a:schemeClr val="tx1"/>
                </a:solidFill>
                <a:latin typeface="+mj-ea"/>
              </a:rPr>
              <a:t>Geophysics help interpolate geotechnical data and image subsurface.</a:t>
            </a:r>
            <a:endParaRPr lang="en-US" altLang="ja-JP" sz="1900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6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36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462253" y="684556"/>
            <a:ext cx="54785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Use Scenes of 3D Geological Model</a:t>
            </a:r>
            <a:endParaRPr lang="ja-JP" altLang="en-US" sz="1100" b="1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636479"/>
              </p:ext>
            </p:extLst>
          </p:nvPr>
        </p:nvGraphicFramePr>
        <p:xfrm>
          <a:off x="3462253" y="946166"/>
          <a:ext cx="5478548" cy="3632209"/>
        </p:xfrm>
        <a:graphic>
          <a:graphicData uri="http://schemas.openxmlformats.org/drawingml/2006/table">
            <a:tbl>
              <a:tblPr/>
              <a:tblGrid>
                <a:gridCol w="8770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828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186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39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 Scenes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User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059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Secondary Use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Datasheet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output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Project owners</a:t>
                      </a:r>
                    </a:p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Constructors</a:t>
                      </a:r>
                    </a:p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Consultants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drawings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(plane figures/ cross sections)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drawings (contour maps of geological boundaries)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Basic Drawings (front views and perspective drawings) for required reports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Finite difference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calculations of geological boundaries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Soil volume calculations in construction works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 of 3D geological model itself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Processing into 3D model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data</a:t>
                      </a: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for numerical analyses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2059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zh-TW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Analysis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Three dimensional consistency tests of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geological information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Consultants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modeling based on initial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Updating models with accumulated data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20593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Visualization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Locations of field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surveys and results of surveys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Project owners</a:t>
                      </a:r>
                    </a:p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Constructors</a:t>
                      </a:r>
                    </a:p>
                    <a:p>
                      <a:pPr algn="ctr" rtl="0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Consultants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geological surveys for building geological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Estimated geological distributions and structures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Detailed geological model for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construction sites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Detailed geological model for surfaces of discontinuities like cracks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Prediction models of soil/rock classifications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analyses, safety factors, and areas of influence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Interference check between geological model and structures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and constructions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Comparison between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predicted models and actual survey results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modeling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parameters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Considerations in uses of geological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20048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risk information (consideration in inspections, locations of hazards, causes, triggers, estimated damages)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Risks in designing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and construction works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risks in maintenance and rehabilitation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2059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Links between geological properties and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data/models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081994"/>
              </p:ext>
            </p:extLst>
          </p:nvPr>
        </p:nvGraphicFramePr>
        <p:xfrm>
          <a:off x="139999" y="910404"/>
          <a:ext cx="2762858" cy="1391347"/>
        </p:xfrm>
        <a:graphic>
          <a:graphicData uri="http://schemas.openxmlformats.org/drawingml/2006/table">
            <a:tbl>
              <a:tblPr/>
              <a:tblGrid>
                <a:gridCol w="730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3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8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Objective</a:t>
                      </a:r>
                      <a:endParaRPr lang="ja-JP" altLang="en-US" sz="800" dirty="0"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40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Secondary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Use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Numerical calculations (simulations)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Designing/planning supports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Database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Construction managements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103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Analysis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Consistency tests</a:t>
                      </a:r>
                    </a:p>
                    <a:p>
                      <a:pPr marL="0" indent="0" algn="l" fontAlgn="ctr">
                        <a:lnSpc>
                          <a:spcPts val="1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Brainstorming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2615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Visualization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Consensus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forming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Accountability</a:t>
                      </a:r>
                    </a:p>
                    <a:p>
                      <a:pPr marL="0" marR="0" indent="0" algn="l" defTabSz="914400" rtl="0" eaLnBrk="1" fontAlgn="ctr" latinLnBrk="0" hangingPunct="1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Improved presentation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正方形/長方形 5"/>
          <p:cNvSpPr/>
          <p:nvPr/>
        </p:nvSpPr>
        <p:spPr>
          <a:xfrm>
            <a:off x="140000" y="648794"/>
            <a:ext cx="2762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Uses of 3D Geological Model</a:t>
            </a:r>
            <a:endParaRPr lang="ja-JP" altLang="en-US" sz="1100" b="1" dirty="0"/>
          </a:p>
        </p:txBody>
      </p:sp>
      <p:sp>
        <p:nvSpPr>
          <p:cNvPr id="7" name="曲折矢印 6"/>
          <p:cNvSpPr/>
          <p:nvPr/>
        </p:nvSpPr>
        <p:spPr>
          <a:xfrm flipV="1">
            <a:off x="2685993" y="2332951"/>
            <a:ext cx="507149" cy="477597"/>
          </a:xfrm>
          <a:prstGeom prst="ben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53105" y="4440559"/>
            <a:ext cx="2840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Major Uses of 3D Geological Model (N=79)</a:t>
            </a:r>
            <a:endParaRPr lang="ja-JP" altLang="en-US" sz="900" dirty="0"/>
          </a:p>
        </p:txBody>
      </p:sp>
      <p:graphicFrame>
        <p:nvGraphicFramePr>
          <p:cNvPr id="9" name="グラフ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517651"/>
              </p:ext>
            </p:extLst>
          </p:nvPr>
        </p:nvGraphicFramePr>
        <p:xfrm>
          <a:off x="0" y="2489200"/>
          <a:ext cx="3416300" cy="19513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タイトル 2"/>
          <p:cNvSpPr>
            <a:spLocks noGrp="1"/>
          </p:cNvSpPr>
          <p:nvPr>
            <p:ph type="title"/>
          </p:nvPr>
        </p:nvSpPr>
        <p:spPr>
          <a:xfrm>
            <a:off x="503196" y="206377"/>
            <a:ext cx="8183565" cy="385153"/>
          </a:xfrm>
        </p:spPr>
        <p:txBody>
          <a:bodyPr/>
          <a:lstStyle/>
          <a:p>
            <a:r>
              <a:rPr lang="en-US" altLang="ja-JP" dirty="0"/>
              <a:t>Utilization scene of 3D ground model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24825" y="195486"/>
            <a:ext cx="2670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en-US" altLang="ja-JP" sz="2200" dirty="0">
                <a:solidFill>
                  <a:schemeClr val="bg1"/>
                </a:solidFill>
              </a:rPr>
              <a:t>4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04932" y="4671391"/>
            <a:ext cx="4946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Quote:</a:t>
            </a:r>
            <a:r>
              <a:rPr lang="ja-JP" altLang="en-US" sz="800" dirty="0"/>
              <a:t>「</a:t>
            </a:r>
            <a:r>
              <a:rPr lang="en-US" altLang="ja-JP" sz="800" dirty="0"/>
              <a:t>3D Geological analysis manual</a:t>
            </a:r>
            <a:r>
              <a:rPr lang="ja-JP" altLang="en-US" sz="800" dirty="0"/>
              <a:t>」，</a:t>
            </a:r>
            <a:r>
              <a:rPr lang="en-US" altLang="ja-JP" sz="800" dirty="0"/>
              <a:t>3D Geological Analysis Technology Consortium, 2018</a:t>
            </a:r>
          </a:p>
        </p:txBody>
      </p:sp>
      <p:sp>
        <p:nvSpPr>
          <p:cNvPr id="13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13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214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457241" y="1289877"/>
            <a:ext cx="8229521" cy="857250"/>
          </a:xfrm>
        </p:spPr>
        <p:txBody>
          <a:bodyPr/>
          <a:lstStyle/>
          <a:p>
            <a:pPr algn="ctr"/>
            <a:r>
              <a:rPr lang="en-US" altLang="ja-JP" dirty="0" smtClean="0"/>
              <a:t>Thank you.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12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Efforts </a:t>
            </a:r>
            <a:r>
              <a:rPr lang="en-US" altLang="ja-JP" dirty="0">
                <a:solidFill>
                  <a:schemeClr val="tx1"/>
                </a:solidFill>
                <a:latin typeface="+mj-ea"/>
              </a:rPr>
              <a:t>for solving 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‘Uncertainty’</a:t>
            </a:r>
            <a:endParaRPr lang="en-US" altLang="ja-JP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1130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３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0101" y="843958"/>
            <a:ext cx="8850142" cy="3347060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r>
              <a:rPr lang="en-US" altLang="ja-JP" sz="2100" dirty="0"/>
              <a:t>Related activities in Japan</a:t>
            </a:r>
          </a:p>
          <a:p>
            <a:r>
              <a:rPr lang="ja-JP" altLang="en-US" b="1" dirty="0"/>
              <a:t>１</a:t>
            </a:r>
            <a:r>
              <a:rPr lang="ja-JP" altLang="en-US" b="1" dirty="0" smtClean="0"/>
              <a:t>．</a:t>
            </a:r>
            <a:r>
              <a:rPr lang="en-US" altLang="ja-JP" b="1" dirty="0"/>
              <a:t>T</a:t>
            </a:r>
            <a:r>
              <a:rPr lang="en-US" altLang="ja-JP" b="1" dirty="0" smtClean="0"/>
              <a:t>he </a:t>
            </a:r>
            <a:r>
              <a:rPr lang="en-US" altLang="ja-JP" b="1" dirty="0"/>
              <a:t>International Society for Soil Mechanics and Geotechnical Engineering - academic</a:t>
            </a:r>
          </a:p>
          <a:p>
            <a:pPr lvl="1"/>
            <a:r>
              <a:rPr lang="en-US" altLang="ja-JP" sz="1500" dirty="0"/>
              <a:t>A WG in Asia Technical Committee 10 (Urban Geo-informatics ) Japan chapter is developing “Guideline for quality evaluation of geological/geotechnical model”</a:t>
            </a:r>
          </a:p>
          <a:p>
            <a:pPr lvl="1"/>
            <a:r>
              <a:rPr lang="en-US" altLang="ja-JP" sz="1500" dirty="0"/>
              <a:t>The purpose is providing</a:t>
            </a:r>
          </a:p>
          <a:p>
            <a:pPr marL="714364" lvl="1" indent="-257175">
              <a:buFont typeface="Arial" panose="020B0604020202020204" pitchFamily="34" charset="0"/>
              <a:buChar char="•"/>
            </a:pPr>
            <a:r>
              <a:rPr lang="en-US" altLang="ja-JP" sz="1500" dirty="0"/>
              <a:t>a method by which the provider of the model can describe the information on its uncertainty </a:t>
            </a:r>
          </a:p>
          <a:p>
            <a:pPr marL="714364" lvl="1" indent="-257175">
              <a:buFont typeface="Arial" panose="020B0604020202020204" pitchFamily="34" charset="0"/>
              <a:buChar char="•"/>
            </a:pPr>
            <a:r>
              <a:rPr lang="en-US" altLang="ja-JP" sz="1500" dirty="0"/>
              <a:t>a way the user of the model can evaluate the uncertainty of the model</a:t>
            </a:r>
          </a:p>
          <a:p>
            <a:pPr lvl="1"/>
            <a:endParaRPr lang="en-US" altLang="ja-JP" b="1" dirty="0"/>
          </a:p>
          <a:p>
            <a:r>
              <a:rPr lang="ja-JP" altLang="en-US" b="1" dirty="0" smtClean="0"/>
              <a:t>２．</a:t>
            </a:r>
            <a:r>
              <a:rPr lang="en-US" altLang="ja-JP" b="1" dirty="0" smtClean="0"/>
              <a:t>The Japan </a:t>
            </a:r>
            <a:r>
              <a:rPr lang="en-US" altLang="ja-JP" b="1" dirty="0"/>
              <a:t>Geotechnical Consultants Association - industrial</a:t>
            </a:r>
          </a:p>
          <a:p>
            <a:pPr lvl="1"/>
            <a:r>
              <a:rPr lang="en-US" altLang="ja-JP" sz="1500" dirty="0"/>
              <a:t>3D geological analysis technology consortium consisted by 30 private companies are  studying the standardization of procedure of 3-D geological/geotechnical modeling </a:t>
            </a:r>
          </a:p>
        </p:txBody>
      </p:sp>
    </p:spTree>
    <p:extLst>
      <p:ext uri="{BB962C8B-B14F-4D97-AF65-F5344CB8AC3E}">
        <p14:creationId xmlns:p14="http://schemas.microsoft.com/office/powerpoint/2010/main" val="86792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575210" y="206376"/>
            <a:ext cx="8111551" cy="373831"/>
          </a:xfrm>
        </p:spPr>
        <p:txBody>
          <a:bodyPr/>
          <a:lstStyle/>
          <a:p>
            <a:pPr lvl="1" algn="l" defTabSz="768045" rtl="0">
              <a:lnSpc>
                <a:spcPct val="90000"/>
              </a:lnSpc>
              <a:spcBef>
                <a:spcPct val="0"/>
              </a:spcBef>
            </a:pPr>
            <a:r>
              <a:rPr lang="en-US" altLang="ja-JP" sz="2400" dirty="0"/>
              <a:t>Users Benefits</a:t>
            </a:r>
            <a:endParaRPr kumimoji="1" lang="ja-JP" altLang="en-US" sz="2000" dirty="0"/>
          </a:p>
        </p:txBody>
      </p:sp>
      <p:sp>
        <p:nvSpPr>
          <p:cNvPr id="26" name="角丸四角形 25"/>
          <p:cNvSpPr/>
          <p:nvPr/>
        </p:nvSpPr>
        <p:spPr>
          <a:xfrm>
            <a:off x="4451704" y="1117397"/>
            <a:ext cx="3825007" cy="3254055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grpSp>
        <p:nvGrpSpPr>
          <p:cNvPr id="27" name="グループ化 26"/>
          <p:cNvGrpSpPr/>
          <p:nvPr/>
        </p:nvGrpSpPr>
        <p:grpSpPr>
          <a:xfrm>
            <a:off x="4729399" y="2219916"/>
            <a:ext cx="1012666" cy="783046"/>
            <a:chOff x="4974475" y="1520928"/>
            <a:chExt cx="946305" cy="702233"/>
          </a:xfrm>
        </p:grpSpPr>
        <p:grpSp>
          <p:nvGrpSpPr>
            <p:cNvPr id="28" name="グループ化 27"/>
            <p:cNvGrpSpPr/>
            <p:nvPr/>
          </p:nvGrpSpPr>
          <p:grpSpPr>
            <a:xfrm>
              <a:off x="4974475" y="1520928"/>
              <a:ext cx="662442" cy="578149"/>
              <a:chOff x="5073520" y="958112"/>
              <a:chExt cx="1634910" cy="1426879"/>
            </a:xfrm>
          </p:grpSpPr>
          <p:pic>
            <p:nvPicPr>
              <p:cNvPr id="30" name="図 2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073520" y="1739342"/>
                <a:ext cx="1634910" cy="645649"/>
              </a:xfrm>
              <a:prstGeom prst="rect">
                <a:avLst/>
              </a:prstGeom>
            </p:spPr>
          </p:pic>
          <p:pic>
            <p:nvPicPr>
              <p:cNvPr id="31" name="図 3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073520" y="958112"/>
                <a:ext cx="1634910" cy="851770"/>
              </a:xfrm>
              <a:prstGeom prst="rect">
                <a:avLst/>
              </a:prstGeom>
            </p:spPr>
          </p:pic>
        </p:grpSp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25464" y="1655931"/>
              <a:ext cx="595316" cy="567230"/>
            </a:xfrm>
            <a:prstGeom prst="rect">
              <a:avLst/>
            </a:prstGeom>
          </p:spPr>
        </p:pic>
      </p:grpSp>
      <p:grpSp>
        <p:nvGrpSpPr>
          <p:cNvPr id="32" name="グループ化 31"/>
          <p:cNvGrpSpPr/>
          <p:nvPr/>
        </p:nvGrpSpPr>
        <p:grpSpPr>
          <a:xfrm>
            <a:off x="4741138" y="1225418"/>
            <a:ext cx="989187" cy="688917"/>
            <a:chOff x="7397415" y="1398707"/>
            <a:chExt cx="1265991" cy="846153"/>
          </a:xfrm>
        </p:grpSpPr>
        <p:pic>
          <p:nvPicPr>
            <p:cNvPr id="33" name="図 3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846732" y="1466714"/>
              <a:ext cx="816674" cy="778146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97415" y="1398707"/>
              <a:ext cx="788937" cy="751718"/>
            </a:xfrm>
            <a:prstGeom prst="rect">
              <a:avLst/>
            </a:prstGeom>
          </p:spPr>
        </p:pic>
      </p:grp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09"/>
          <a:stretch/>
        </p:blipFill>
        <p:spPr>
          <a:xfrm>
            <a:off x="4623360" y="3250722"/>
            <a:ext cx="1224743" cy="875348"/>
          </a:xfrm>
          <a:prstGeom prst="rect">
            <a:avLst/>
          </a:prstGeom>
        </p:spPr>
      </p:pic>
      <p:grpSp>
        <p:nvGrpSpPr>
          <p:cNvPr id="36" name="グループ化 35"/>
          <p:cNvGrpSpPr/>
          <p:nvPr/>
        </p:nvGrpSpPr>
        <p:grpSpPr>
          <a:xfrm>
            <a:off x="488500" y="3193983"/>
            <a:ext cx="1839615" cy="1200294"/>
            <a:chOff x="856183" y="2455912"/>
            <a:chExt cx="8290739" cy="5409457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6183" y="2455912"/>
              <a:ext cx="8290735" cy="5409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正方形/長方形 37"/>
            <p:cNvSpPr/>
            <p:nvPr/>
          </p:nvSpPr>
          <p:spPr>
            <a:xfrm>
              <a:off x="7544911" y="5376664"/>
              <a:ext cx="1602011" cy="24887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</p:grpSp>
      <p:pic>
        <p:nvPicPr>
          <p:cNvPr id="39" name="図 3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528" y="2120079"/>
            <a:ext cx="2004587" cy="1032533"/>
          </a:xfrm>
          <a:prstGeom prst="rect">
            <a:avLst/>
          </a:prstGeom>
        </p:spPr>
      </p:pic>
      <p:pic>
        <p:nvPicPr>
          <p:cNvPr id="40" name="Picture 3" descr="K:\data\H30年度\ST\日本橋\Doc\UG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528" y="959004"/>
            <a:ext cx="2004587" cy="10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正方形/長方形 40"/>
          <p:cNvSpPr/>
          <p:nvPr/>
        </p:nvSpPr>
        <p:spPr>
          <a:xfrm>
            <a:off x="5363350" y="748065"/>
            <a:ext cx="2001713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Stakeholder</a:t>
            </a:r>
            <a:endParaRPr lang="ja-JP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795066" y="1280790"/>
            <a:ext cx="2338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Regional planning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Operation and maintenance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Risk management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・・・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4780318" y="1914337"/>
            <a:ext cx="910827" cy="230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Consultants</a:t>
            </a:r>
            <a:endParaRPr lang="ja-JP" altLang="en-US" sz="9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749863" y="3008526"/>
            <a:ext cx="971742" cy="230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Constructors</a:t>
            </a:r>
            <a:endParaRPr lang="ja-JP" altLang="en-US" sz="9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4902948" y="4126072"/>
            <a:ext cx="665568" cy="230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Citizens</a:t>
            </a:r>
            <a:endParaRPr lang="ja-JP" altLang="en-US" sz="9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817005" y="2313536"/>
            <a:ext cx="2249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Construction plan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Construction management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Risk management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・・・</a:t>
            </a:r>
            <a:endParaRPr lang="en-US" altLang="ja-JP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830762" y="3492093"/>
            <a:ext cx="1533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Visualization</a:t>
            </a:r>
          </a:p>
          <a:p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Accountability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2317888" y="896243"/>
            <a:ext cx="21602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【type】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Detailed model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Detailed model for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each purpose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【mesh size】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100m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【model area】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areas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2317888" y="2105430"/>
            <a:ext cx="217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【type】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Detailed model for each purpose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【mesh size】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10m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【model area】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Construction target area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2317888" y="3342340"/>
            <a:ext cx="1704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【type】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Overview model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【mesh size】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250</a:t>
            </a:r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500m</a:t>
            </a:r>
          </a:p>
          <a:p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【model area】</a:t>
            </a:r>
          </a:p>
          <a:p>
            <a:r>
              <a:rPr lang="ja-JP" altLang="en-US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：</a:t>
            </a:r>
            <a:r>
              <a:rPr lang="en-US" altLang="ja-JP" sz="9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All areas</a:t>
            </a:r>
            <a:endParaRPr lang="ja-JP" altLang="en-US" sz="9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56" name="グループ化 55"/>
          <p:cNvGrpSpPr/>
          <p:nvPr/>
        </p:nvGrpSpPr>
        <p:grpSpPr>
          <a:xfrm>
            <a:off x="4232910" y="1409294"/>
            <a:ext cx="339090" cy="2770418"/>
            <a:chOff x="2543610" y="2902621"/>
            <a:chExt cx="188093" cy="1536749"/>
          </a:xfrm>
        </p:grpSpPr>
        <p:sp>
          <p:nvSpPr>
            <p:cNvPr id="53" name="ストライプ矢印 52"/>
            <p:cNvSpPr/>
            <p:nvPr/>
          </p:nvSpPr>
          <p:spPr>
            <a:xfrm rot="10800000">
              <a:off x="2544195" y="2902621"/>
              <a:ext cx="182958" cy="293336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100" dirty="0"/>
            </a:p>
          </p:txBody>
        </p:sp>
        <p:sp>
          <p:nvSpPr>
            <p:cNvPr id="54" name="ストライプ矢印 53"/>
            <p:cNvSpPr/>
            <p:nvPr/>
          </p:nvSpPr>
          <p:spPr>
            <a:xfrm rot="10800000">
              <a:off x="2548745" y="3491406"/>
              <a:ext cx="182958" cy="293336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100" dirty="0"/>
            </a:p>
          </p:txBody>
        </p:sp>
        <p:sp>
          <p:nvSpPr>
            <p:cNvPr id="55" name="ストライプ矢印 54"/>
            <p:cNvSpPr/>
            <p:nvPr/>
          </p:nvSpPr>
          <p:spPr>
            <a:xfrm rot="10800000">
              <a:off x="2543610" y="4146034"/>
              <a:ext cx="182958" cy="293336"/>
            </a:xfrm>
            <a:prstGeom prst="stripedRigh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ja-JP" altLang="en-US" sz="1100" dirty="0"/>
            </a:p>
          </p:txBody>
        </p:sp>
      </p:grpSp>
      <p:sp>
        <p:nvSpPr>
          <p:cNvPr id="57" name="テキスト ボックス 56"/>
          <p:cNvSpPr txBox="1"/>
          <p:nvPr/>
        </p:nvSpPr>
        <p:spPr>
          <a:xfrm>
            <a:off x="124825" y="195486"/>
            <a:ext cx="2670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en-US" altLang="ja-JP" sz="2200" dirty="0">
                <a:solidFill>
                  <a:schemeClr val="bg1"/>
                </a:solidFill>
              </a:rPr>
              <a:t>4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48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16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682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3D Objects Applicable to Use Scenes</a:t>
            </a:r>
            <a:endParaRPr kumimoji="1" lang="ja-JP" altLang="en-US" dirty="0"/>
          </a:p>
        </p:txBody>
      </p:sp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27911"/>
              </p:ext>
            </p:extLst>
          </p:nvPr>
        </p:nvGraphicFramePr>
        <p:xfrm>
          <a:off x="142503" y="661820"/>
          <a:ext cx="8716491" cy="4035674"/>
        </p:xfrm>
        <a:graphic>
          <a:graphicData uri="http://schemas.openxmlformats.org/drawingml/2006/table">
            <a:tbl>
              <a:tblPr/>
              <a:tblGrid>
                <a:gridCol w="5956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369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987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75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5126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388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827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2827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8273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28273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7935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1107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ja-JP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Use scenes of 3D model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Data from Field Surveys</a:t>
                      </a:r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Model</a:t>
                      </a:r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Notes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57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Outcrop</a:t>
                      </a:r>
                      <a:r>
                        <a:rPr lang="en-US" altLang="ja-JP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Observation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Drilling</a:t>
                      </a:r>
                    </a:p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Sounding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Geophysical</a:t>
                      </a:r>
                      <a:r>
                        <a:rPr lang="en-US" altLang="ja-JP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Surveys</a:t>
                      </a:r>
                      <a:endParaRPr lang="en-US" altLang="ja-JP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Observation during and after construction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4E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Semi-3D Drawings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Surface Model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Solid Model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ja-JP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Voxel Model</a:t>
                      </a:r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238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Secondary Use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Datasheet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output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drawings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(plane figures/ cross sections)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469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drawings (contour maps of geological boundaries)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836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Basic Drawings (front views and perspective drawings) for required reports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0091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Finite difference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calculations of geological boundaries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Soil volume calculations in construction works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Use of 3D geological model itself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92775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Processing into 3D model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data</a:t>
                      </a: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for numerical analyses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6627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zh-TW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Analysis</a:t>
                      </a:r>
                      <a:endParaRPr lang="zh-TW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3D consistency tests of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geological information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▲</a:t>
                      </a:r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4469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modeling based on initial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Updating models with accumulated data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75238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Visualization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Locations of field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surveys and results of surveys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9478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geological surveys for building geological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Estimated geological distributions and structures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Detailed geological model for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construction sites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44692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Detailed geological model for surfaces of discontinuities like cracks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Prediction models of soil/rock classifications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4625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analyses, safety factors, and areas of influence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81171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Interference check between geological model, structures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and constructions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9296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Comparison between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predicted models and actual survey results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Results of modeling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parameters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　</a:t>
                      </a: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Considerations in uses of geological 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altLang="ja-JP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Annotation requires</a:t>
                      </a:r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21494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risk information (consideration in inspections, locations of hazards, causes, triggers, estimated damages)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Risks in designing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and construction works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75238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Geological risk in maintenance and rehabilitation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2745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altLang="ja-JP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Links between geological properties and geological</a:t>
                      </a:r>
                      <a:r>
                        <a:rPr lang="en-US" altLang="ja-JP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 data/models</a:t>
                      </a:r>
                      <a:endParaRPr lang="ja-JP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●</a:t>
                      </a:r>
                    </a:p>
                  </a:txBody>
                  <a:tcPr marL="12155" marR="12155" marT="1215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25183">
                <a:tc>
                  <a:txBody>
                    <a:bodyPr/>
                    <a:lstStyle/>
                    <a:p>
                      <a:pPr algn="l" fontAlgn="ctr"/>
                      <a:endParaRPr lang="ja-JP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ja-JP" sz="500" b="0" i="0" u="none" strike="noStrike" dirty="0">
                          <a:solidFill>
                            <a:srgbClr val="000000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※Verify discontinuities and unevenness on draft models</a:t>
                      </a:r>
                      <a:endParaRPr lang="ja-JP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7773" marR="7773" marT="777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4104932" y="4650379"/>
            <a:ext cx="4946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800" dirty="0"/>
              <a:t>Quote:</a:t>
            </a:r>
            <a:r>
              <a:rPr lang="ja-JP" altLang="en-US" sz="800" dirty="0"/>
              <a:t>「</a:t>
            </a:r>
            <a:r>
              <a:rPr lang="en-US" altLang="ja-JP" sz="800" dirty="0"/>
              <a:t>3D Geological analysis manual</a:t>
            </a:r>
            <a:r>
              <a:rPr lang="ja-JP" altLang="en-US" sz="800" dirty="0"/>
              <a:t>」，</a:t>
            </a:r>
            <a:r>
              <a:rPr lang="en-US" altLang="ja-JP" sz="800" dirty="0"/>
              <a:t>3D Geological Analysis Technology Consortium, 2018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4825" y="195486"/>
            <a:ext cx="2670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en-US" altLang="ja-JP" sz="2200" dirty="0" smtClean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17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496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7524" y="870066"/>
            <a:ext cx="2736304" cy="1715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533" y="2788974"/>
            <a:ext cx="3312368" cy="113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39852" y="900143"/>
            <a:ext cx="2060569" cy="160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49407" y="2878564"/>
            <a:ext cx="2328793" cy="1447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4007" y="3926166"/>
            <a:ext cx="3232490" cy="6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533" y="630414"/>
            <a:ext cx="999307" cy="29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491" y="2598079"/>
            <a:ext cx="540060" cy="20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1982" y="630414"/>
            <a:ext cx="904214" cy="256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12556" y="666947"/>
            <a:ext cx="813914" cy="23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4858" y="2585486"/>
            <a:ext cx="412361" cy="24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8164" y="2570022"/>
            <a:ext cx="727328" cy="21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グループ化 1"/>
          <p:cNvGrpSpPr/>
          <p:nvPr/>
        </p:nvGrpSpPr>
        <p:grpSpPr>
          <a:xfrm>
            <a:off x="5355770" y="870067"/>
            <a:ext cx="3608718" cy="1339702"/>
            <a:chOff x="5355770" y="870066"/>
            <a:chExt cx="4028578" cy="1495571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55770" y="870066"/>
              <a:ext cx="2268604" cy="1495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416316" y="1039157"/>
              <a:ext cx="1968032" cy="132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グループ化 3"/>
          <p:cNvGrpSpPr/>
          <p:nvPr/>
        </p:nvGrpSpPr>
        <p:grpSpPr>
          <a:xfrm>
            <a:off x="6145576" y="2788974"/>
            <a:ext cx="2825093" cy="1821442"/>
            <a:chOff x="6145576" y="2788974"/>
            <a:chExt cx="2825093" cy="1821442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145576" y="2788974"/>
              <a:ext cx="2825093" cy="182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正方形/長方形 18"/>
            <p:cNvSpPr/>
            <p:nvPr/>
          </p:nvSpPr>
          <p:spPr>
            <a:xfrm>
              <a:off x="6145576" y="2788974"/>
              <a:ext cx="1042951" cy="930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1" name="テキスト ボックス 20"/>
          <p:cNvSpPr txBox="1"/>
          <p:nvPr/>
        </p:nvSpPr>
        <p:spPr>
          <a:xfrm>
            <a:off x="4572001" y="4699317"/>
            <a:ext cx="29626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/>
              <a:t>引用：一般社団法人日本建設業連合会　</a:t>
            </a:r>
            <a:r>
              <a:rPr lang="en-US" altLang="ja-JP" sz="800" dirty="0"/>
              <a:t>2018</a:t>
            </a:r>
            <a:r>
              <a:rPr lang="ja-JP" altLang="en-US" sz="800" dirty="0"/>
              <a:t>施工</a:t>
            </a:r>
            <a:r>
              <a:rPr lang="en-US" altLang="ja-JP" sz="800" dirty="0"/>
              <a:t>CIM</a:t>
            </a:r>
            <a:r>
              <a:rPr lang="ja-JP" altLang="en-US" sz="800" dirty="0"/>
              <a:t>事例集</a:t>
            </a:r>
            <a:endParaRPr kumimoji="1" lang="ja-JP" altLang="en-US" sz="8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71125" y="195486"/>
            <a:ext cx="3744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ja-JP" altLang="en-US" sz="2200" dirty="0">
                <a:solidFill>
                  <a:schemeClr val="bg1"/>
                </a:solidFill>
              </a:rPr>
              <a:t>１</a:t>
            </a:r>
          </a:p>
        </p:txBody>
      </p:sp>
      <p:sp>
        <p:nvSpPr>
          <p:cNvPr id="23" name="タイトル 1"/>
          <p:cNvSpPr>
            <a:spLocks noGrp="1"/>
          </p:cNvSpPr>
          <p:nvPr>
            <p:ph type="title"/>
          </p:nvPr>
        </p:nvSpPr>
        <p:spPr>
          <a:xfrm>
            <a:off x="503196" y="206377"/>
            <a:ext cx="8539204" cy="385153"/>
          </a:xfrm>
        </p:spPr>
        <p:txBody>
          <a:bodyPr anchor="ctr"/>
          <a:lstStyle/>
          <a:p>
            <a:r>
              <a:rPr lang="en-US" altLang="ja-JP" spc="-100" dirty="0"/>
              <a:t>M</a:t>
            </a:r>
            <a:r>
              <a:rPr kumimoji="1" lang="en-US" altLang="ja-JP" spc="-100" dirty="0" smtClean="0"/>
              <a:t>ajor Japanese general constructors are including </a:t>
            </a:r>
            <a:r>
              <a:rPr kumimoji="1" lang="en-US" altLang="ja-JP" spc="-100" dirty="0" err="1" smtClean="0"/>
              <a:t>geotech</a:t>
            </a:r>
            <a:r>
              <a:rPr kumimoji="1" lang="en-US" altLang="ja-JP" spc="-100" dirty="0" smtClean="0"/>
              <a:t>. info. in BIM</a:t>
            </a:r>
            <a:r>
              <a:rPr kumimoji="1" lang="ja-JP" altLang="en-US" spc="-100" dirty="0" smtClean="0"/>
              <a:t>　</a:t>
            </a:r>
            <a:endParaRPr kumimoji="1" lang="ja-JP" altLang="en-US" spc="-100" dirty="0"/>
          </a:p>
        </p:txBody>
      </p:sp>
      <p:sp>
        <p:nvSpPr>
          <p:cNvPr id="24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2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378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124831" y="195489"/>
            <a:ext cx="2670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en-US" altLang="ja-JP" sz="2200" dirty="0">
                <a:solidFill>
                  <a:schemeClr val="bg1"/>
                </a:solidFill>
              </a:rPr>
              <a:t>1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39717" y="149157"/>
            <a:ext cx="8320624" cy="478633"/>
          </a:xfrm>
        </p:spPr>
        <p:txBody>
          <a:bodyPr anchor="ctr">
            <a:normAutofit/>
          </a:bodyPr>
          <a:lstStyle/>
          <a:p>
            <a:r>
              <a:rPr lang="en-US" altLang="ja-JP" sz="2000" dirty="0" smtClean="0">
                <a:solidFill>
                  <a:schemeClr val="tx1"/>
                </a:solidFill>
                <a:latin typeface="+mj-ea"/>
              </a:rPr>
              <a:t>OYO's experiences in 3-D subsurface modeling</a:t>
            </a:r>
            <a:endParaRPr kumimoji="1" lang="ja-JP" altLang="en-US" sz="2000" dirty="0"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025426"/>
              </p:ext>
            </p:extLst>
          </p:nvPr>
        </p:nvGraphicFramePr>
        <p:xfrm>
          <a:off x="-359592" y="637179"/>
          <a:ext cx="6679170" cy="3709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テキスト ボックス 10"/>
          <p:cNvSpPr txBox="1"/>
          <p:nvPr/>
        </p:nvSpPr>
        <p:spPr>
          <a:xfrm>
            <a:off x="5993809" y="898436"/>
            <a:ext cx="3016435" cy="35926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22243" tIns="11122" rIns="22243" bIns="11122">
            <a:spAutoFit/>
          </a:bodyPr>
          <a:lstStyle/>
          <a:p>
            <a:pPr>
              <a:defRPr/>
            </a:pP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Analysis and investigation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Landslide 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Liquefaction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Groundwater Flow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Terrain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topography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Soil/Groundwater pollution 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Active fault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River bank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Historical site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Geothermal</a:t>
            </a:r>
          </a:p>
          <a:p>
            <a:pPr>
              <a:defRPr/>
            </a:pPr>
            <a:r>
              <a:rPr lang="en-US" altLang="ja-JP" sz="14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Solution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Road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Tunnel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Building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Dam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Disposal site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Energy</a:t>
            </a: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Plant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Airport</a:t>
            </a:r>
          </a:p>
          <a:p>
            <a:pPr marL="162000" lvl="1">
              <a:defRPr/>
            </a:pPr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□</a:t>
            </a:r>
            <a:r>
              <a:rPr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Urban development     etc.</a:t>
            </a:r>
            <a:endParaRPr lang="ja-JP" altLang="en-US" sz="12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124831" y="4034157"/>
            <a:ext cx="5760286" cy="58475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91426" tIns="45712" rIns="91426" bIns="45712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Business </a:t>
            </a:r>
            <a:r>
              <a:rPr lang="en-US" altLang="ja-JP" sz="1600" b="1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segments where 3-D modeling were used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algn="ctr">
              <a:spcBef>
                <a:spcPct val="0"/>
              </a:spcBef>
            </a:pP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＜</a:t>
            </a:r>
            <a:r>
              <a:rPr lang="en-US" altLang="ja-JP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2003 - 2018: Total 519 cases</a:t>
            </a:r>
            <a:r>
              <a:rPr lang="ja-JP" altLang="en-US" sz="16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＞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3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211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5213094" y="4727053"/>
            <a:ext cx="3852762" cy="153889"/>
          </a:xfrm>
          <a:prstGeom prst="rect">
            <a:avLst/>
          </a:prstGeom>
          <a:noFill/>
        </p:spPr>
        <p:txBody>
          <a:bodyPr wrap="square" lIns="45716" tIns="22858" rIns="45716" bIns="22858" anchor="b">
            <a:spAutoFit/>
          </a:bodyPr>
          <a:lstStyle/>
          <a:p>
            <a:pPr marL="88891" indent="-88891"/>
            <a:r>
              <a:rPr lang="ja-JP" altLang="en-US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引用：</a:t>
            </a:r>
            <a:r>
              <a:rPr lang="en-US" altLang="ja-JP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RUG</a:t>
            </a:r>
            <a:r>
              <a:rPr lang="ja-JP" altLang="en-US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</a:t>
            </a:r>
            <a:r>
              <a:rPr lang="en-US" altLang="ja-JP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Revit User Group</a:t>
            </a:r>
            <a:r>
              <a:rPr lang="ja-JP" altLang="en-US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）年次総会</a:t>
            </a:r>
            <a:r>
              <a:rPr lang="en-US" altLang="ja-JP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2018</a:t>
            </a:r>
            <a:r>
              <a:rPr lang="ja-JP" altLang="en-US" sz="7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発表資料：地盤情報タスクフォース活動報告</a:t>
            </a:r>
            <a:endParaRPr lang="en-US" altLang="ja-JP" sz="7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5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4</a:t>
            </a:fld>
            <a:endParaRPr lang="ja-JP" altLang="en-US" sz="1400" dirty="0"/>
          </a:p>
        </p:txBody>
      </p:sp>
      <p:sp>
        <p:nvSpPr>
          <p:cNvPr id="26" name="タイトル 1"/>
          <p:cNvSpPr>
            <a:spLocks noGrp="1"/>
          </p:cNvSpPr>
          <p:nvPr>
            <p:ph type="title"/>
          </p:nvPr>
        </p:nvSpPr>
        <p:spPr>
          <a:xfrm>
            <a:off x="503196" y="206377"/>
            <a:ext cx="8183565" cy="385153"/>
          </a:xfrm>
        </p:spPr>
        <p:txBody>
          <a:bodyPr/>
          <a:lstStyle/>
          <a:p>
            <a:r>
              <a:rPr lang="en-US" altLang="ja-JP" dirty="0" smtClean="0"/>
              <a:t>Integration of geotechnical software and BIM software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1125" y="195486"/>
            <a:ext cx="374461" cy="384721"/>
          </a:xfrm>
          <a:prstGeom prst="rect">
            <a:avLst/>
          </a:prstGeom>
          <a:noFill/>
        </p:spPr>
        <p:txBody>
          <a:bodyPr wrap="none" lIns="45720" tIns="22860" rIns="45720" bIns="22860" rtlCol="0" anchor="ctr">
            <a:spAutoFit/>
          </a:bodyPr>
          <a:lstStyle/>
          <a:p>
            <a:pPr algn="ctr"/>
            <a:r>
              <a:rPr lang="ja-JP" altLang="en-US" sz="2200" dirty="0">
                <a:solidFill>
                  <a:schemeClr val="bg1"/>
                </a:solidFill>
              </a:rPr>
              <a:t>１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5" y="680017"/>
            <a:ext cx="8994731" cy="4021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27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92658" y="87039"/>
            <a:ext cx="8651342" cy="493167"/>
          </a:xfrm>
        </p:spPr>
        <p:txBody>
          <a:bodyPr>
            <a:no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Casestudy</a:t>
            </a:r>
            <a:r>
              <a:rPr lang="en-US" altLang="ja-JP" dirty="0" smtClean="0">
                <a:latin typeface="+mj-ea"/>
              </a:rPr>
              <a:t>-1: Risk assessment for an urban </a:t>
            </a:r>
            <a:r>
              <a:rPr lang="en-US" altLang="ja-JP" dirty="0">
                <a:latin typeface="+mj-ea"/>
              </a:rPr>
              <a:t>r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edevelopment in Tokyo</a:t>
            </a:r>
            <a:endParaRPr lang="en-US" altLang="ja-JP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131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２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8357" y="2959104"/>
            <a:ext cx="3564343" cy="1423457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r>
              <a:rPr lang="en-US" altLang="ja-JP" sz="1600" dirty="0" smtClean="0"/>
              <a:t>Purposes </a:t>
            </a:r>
            <a:r>
              <a:rPr lang="en-US" altLang="ja-JP" sz="1600" dirty="0"/>
              <a:t>of 3-D modeling</a:t>
            </a:r>
            <a:endParaRPr kumimoji="1" lang="en-US" altLang="ja-JP" sz="1600" dirty="0" smtClean="0"/>
          </a:p>
          <a:p>
            <a:pPr marL="214313" indent="-214313">
              <a:buFont typeface="Wingdings" panose="05000000000000000000" pitchFamily="2" charset="2"/>
              <a:buChar char="n"/>
            </a:pPr>
            <a:r>
              <a:rPr lang="en-US" altLang="ja-JP" sz="1200" dirty="0" smtClean="0"/>
              <a:t>Find </a:t>
            </a:r>
            <a:r>
              <a:rPr lang="en-US" altLang="ja-JP" sz="1200" dirty="0"/>
              <a:t>geotechnical risks </a:t>
            </a:r>
            <a:r>
              <a:rPr lang="en-US" altLang="ja-JP" sz="1200" dirty="0" smtClean="0"/>
              <a:t>for construction </a:t>
            </a:r>
            <a:r>
              <a:rPr lang="en-US" altLang="ja-JP" sz="1200" dirty="0"/>
              <a:t>and maintenance</a:t>
            </a:r>
          </a:p>
          <a:p>
            <a:pPr marL="214313" indent="-214313">
              <a:buFont typeface="Wingdings" panose="05000000000000000000" pitchFamily="2" charset="2"/>
              <a:buChar char="n"/>
            </a:pPr>
            <a:r>
              <a:rPr lang="en-US" altLang="ja-JP" sz="1200" dirty="0"/>
              <a:t>Common understanding of subsurface structure among </a:t>
            </a:r>
            <a:r>
              <a:rPr lang="en-US" altLang="ja-JP" sz="1200" dirty="0" smtClean="0"/>
              <a:t>stakeholders</a:t>
            </a:r>
          </a:p>
          <a:p>
            <a:pPr marL="214313" indent="-214313">
              <a:buFont typeface="Wingdings" panose="05000000000000000000" pitchFamily="2" charset="2"/>
              <a:buChar char="n"/>
            </a:pPr>
            <a:r>
              <a:rPr lang="en-US" altLang="ja-JP" sz="1200" dirty="0"/>
              <a:t>Cost-effective investigation, design </a:t>
            </a:r>
            <a:r>
              <a:rPr lang="en-US" altLang="ja-JP" sz="1200" dirty="0" smtClean="0"/>
              <a:t>and construction</a:t>
            </a:r>
            <a:endParaRPr lang="en-US" altLang="ja-JP" sz="1200" dirty="0"/>
          </a:p>
        </p:txBody>
      </p:sp>
      <p:pic>
        <p:nvPicPr>
          <p:cNvPr id="1026" name="Picture 2" descr="クリックすると新しいウィンドウで開きます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7" y="772622"/>
            <a:ext cx="2764892" cy="184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正方形/長方形 8"/>
          <p:cNvSpPr/>
          <p:nvPr/>
        </p:nvSpPr>
        <p:spPr>
          <a:xfrm>
            <a:off x="258357" y="2633282"/>
            <a:ext cx="2999193" cy="20770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r>
              <a:rPr lang="en-US" altLang="ja-JP" sz="900" dirty="0"/>
              <a:t>https://sirabee.com/2018/11/01/20161861175/</a:t>
            </a:r>
            <a:endParaRPr lang="ja-JP" altLang="en-US" sz="900" dirty="0"/>
          </a:p>
        </p:txBody>
      </p:sp>
      <p:sp>
        <p:nvSpPr>
          <p:cNvPr id="11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5</a:t>
            </a:fld>
            <a:endParaRPr lang="ja-JP" altLang="en-US" sz="1400" dirty="0"/>
          </a:p>
        </p:txBody>
      </p:sp>
      <p:grpSp>
        <p:nvGrpSpPr>
          <p:cNvPr id="2" name="グループ化 1"/>
          <p:cNvGrpSpPr/>
          <p:nvPr/>
        </p:nvGrpSpPr>
        <p:grpSpPr>
          <a:xfrm>
            <a:off x="3257550" y="695956"/>
            <a:ext cx="4903299" cy="2193294"/>
            <a:chOff x="3257550" y="695956"/>
            <a:chExt cx="5049555" cy="2263148"/>
          </a:xfrm>
        </p:grpSpPr>
        <p:pic>
          <p:nvPicPr>
            <p:cNvPr id="14" name="図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57550" y="695956"/>
              <a:ext cx="5049555" cy="2263148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3257550" y="699939"/>
              <a:ext cx="3092816" cy="238517"/>
            </a:xfrm>
            <a:prstGeom prst="rect">
              <a:avLst/>
            </a:prstGeom>
            <a:noFill/>
          </p:spPr>
          <p:txBody>
            <a:bodyPr wrap="none" lIns="68571" tIns="34285" rIns="68571" bIns="34285" rtlCol="0">
              <a:spAutoFit/>
            </a:bodyPr>
            <a:lstStyle/>
            <a:p>
              <a:r>
                <a:rPr lang="en-US" altLang="ja-JP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After man-made </a:t>
              </a:r>
              <a:r>
                <a:rPr lang="en-US" altLang="ja-JP" sz="11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soil layer is peeled </a:t>
              </a:r>
              <a:r>
                <a:rPr lang="en-US" altLang="ja-JP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off.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grpSp>
        <p:nvGrpSpPr>
          <p:cNvPr id="6" name="グループ化 5"/>
          <p:cNvGrpSpPr/>
          <p:nvPr/>
        </p:nvGrpSpPr>
        <p:grpSpPr>
          <a:xfrm>
            <a:off x="4394200" y="1955800"/>
            <a:ext cx="4584852" cy="2592412"/>
            <a:chOff x="4139896" y="1805602"/>
            <a:chExt cx="4788052" cy="2720682"/>
          </a:xfrm>
        </p:grpSpPr>
        <p:pic>
          <p:nvPicPr>
            <p:cNvPr id="16" name="図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896" y="1805602"/>
              <a:ext cx="4788052" cy="2720682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4197350" y="4263302"/>
              <a:ext cx="2963855" cy="238517"/>
            </a:xfrm>
            <a:prstGeom prst="rect">
              <a:avLst/>
            </a:prstGeom>
            <a:noFill/>
          </p:spPr>
          <p:txBody>
            <a:bodyPr wrap="square" lIns="68571" tIns="34285" rIns="68571" bIns="34285" rtlCol="0">
              <a:spAutoFit/>
            </a:bodyPr>
            <a:lstStyle/>
            <a:p>
              <a:r>
                <a:rPr lang="en-US" altLang="ja-JP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After the alluvial </a:t>
              </a:r>
              <a:r>
                <a:rPr lang="en-US" altLang="ja-JP" sz="11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layer is peeled </a:t>
              </a:r>
              <a:r>
                <a:rPr lang="en-US" altLang="ja-JP" sz="1100" b="1" dirty="0" smtClean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off.</a:t>
              </a:r>
              <a:endParaRPr lang="ja-JP" altLang="en-US" sz="11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  <p:pic>
          <p:nvPicPr>
            <p:cNvPr id="18" name="Picture 2" descr="東急建設株式会社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2841" y="4233346"/>
              <a:ext cx="1601284" cy="268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05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503196" y="206377"/>
            <a:ext cx="8786854" cy="385153"/>
          </a:xfrm>
        </p:spPr>
        <p:txBody>
          <a:bodyPr anchor="ctr">
            <a:noAutofit/>
          </a:bodyPr>
          <a:lstStyle/>
          <a:p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Casestudy-2: Evaluation </a:t>
            </a:r>
            <a:r>
              <a:rPr lang="en-US" altLang="ja-JP" dirty="0">
                <a:solidFill>
                  <a:schemeClr val="tx1"/>
                </a:solidFill>
                <a:latin typeface="+mj-ea"/>
              </a:rPr>
              <a:t>and planning of 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</a:rPr>
              <a:t>landslide countermeasures </a:t>
            </a:r>
            <a:endParaRPr lang="en-US" altLang="ja-JP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132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２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4" y="763815"/>
            <a:ext cx="4040862" cy="297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6</a:t>
            </a:fld>
            <a:endParaRPr lang="ja-JP" altLang="en-US" sz="1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80244" y="3762965"/>
            <a:ext cx="4217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 smtClean="0"/>
              <a:t>Source :</a:t>
            </a:r>
          </a:p>
          <a:p>
            <a:r>
              <a:rPr lang="fi-FI" altLang="ja-JP" sz="800" dirty="0" smtClean="0"/>
              <a:t>http</a:t>
            </a:r>
            <a:r>
              <a:rPr lang="fi-FI" altLang="ja-JP" sz="800" dirty="0"/>
              <a:t>://210.148.110.37/library/happyoukai/h22/anzen_anshin/05.pdf#search=%27%E7%94%9A%E4%B9%8B%E5%8A%A9+%E5%9C%B0%E3%81%99%E3%81%B9%E3%82%8A%27</a:t>
            </a:r>
            <a:endParaRPr lang="ja-JP" altLang="en-US" sz="800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10007" y="671031"/>
            <a:ext cx="3322694" cy="290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" t="3447"/>
          <a:stretch/>
        </p:blipFill>
        <p:spPr bwMode="auto">
          <a:xfrm>
            <a:off x="4397375" y="2452662"/>
            <a:ext cx="2216150" cy="1670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K:\三次元資料\◆コンテンツ\◆デモ用三次元モデル\◆CIM用\Anime\甚之助地すべり\ｱﾆﾒｰｼｮﾝ (0-00-16-07)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95949" y="3179237"/>
            <a:ext cx="3304823" cy="142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04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508000" y="85074"/>
            <a:ext cx="8636000" cy="493167"/>
          </a:xfrm>
        </p:spPr>
        <p:txBody>
          <a:bodyPr>
            <a:noAutofit/>
          </a:bodyPr>
          <a:lstStyle/>
          <a:p>
            <a:r>
              <a:rPr lang="en-US" altLang="ja-JP" sz="1900" dirty="0" smtClean="0">
                <a:solidFill>
                  <a:schemeClr val="tx1"/>
                </a:solidFill>
                <a:latin typeface="+mj-ea"/>
              </a:rPr>
              <a:t>Casestudy-3: Stability of </a:t>
            </a:r>
            <a:r>
              <a:rPr lang="en-US" altLang="ja-JP" sz="1900" dirty="0">
                <a:solidFill>
                  <a:schemeClr val="tx1"/>
                </a:solidFill>
                <a:latin typeface="+mj-ea"/>
              </a:rPr>
              <a:t>a tunnel mouth under an </a:t>
            </a:r>
            <a:r>
              <a:rPr lang="en-US" altLang="ja-JP" sz="1900" dirty="0" smtClean="0">
                <a:solidFill>
                  <a:schemeClr val="tx1"/>
                </a:solidFill>
                <a:latin typeface="+mj-ea"/>
              </a:rPr>
              <a:t>unstable </a:t>
            </a:r>
            <a:r>
              <a:rPr lang="en-US" altLang="ja-JP" sz="1900" dirty="0">
                <a:solidFill>
                  <a:schemeClr val="tx1"/>
                </a:solidFill>
                <a:latin typeface="+mj-ea"/>
              </a:rPr>
              <a:t>rock mass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1132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２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grpSp>
        <p:nvGrpSpPr>
          <p:cNvPr id="17" name="グループ化 16"/>
          <p:cNvGrpSpPr>
            <a:grpSpLocks noChangeAspect="1"/>
          </p:cNvGrpSpPr>
          <p:nvPr/>
        </p:nvGrpSpPr>
        <p:grpSpPr>
          <a:xfrm>
            <a:off x="142304" y="740726"/>
            <a:ext cx="4105847" cy="3076656"/>
            <a:chOff x="103202" y="3419872"/>
            <a:chExt cx="2413979" cy="1809535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1"/>
            <a:stretch/>
          </p:blipFill>
          <p:spPr>
            <a:xfrm>
              <a:off x="103202" y="3419872"/>
              <a:ext cx="2413979" cy="1809535"/>
            </a:xfrm>
            <a:prstGeom prst="rect">
              <a:avLst/>
            </a:prstGeom>
          </p:spPr>
        </p:pic>
        <p:cxnSp>
          <p:nvCxnSpPr>
            <p:cNvPr id="19" name="直線矢印コネクタ 18"/>
            <p:cNvCxnSpPr/>
            <p:nvPr/>
          </p:nvCxnSpPr>
          <p:spPr>
            <a:xfrm>
              <a:off x="1772816" y="3563888"/>
              <a:ext cx="0" cy="1102786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テキスト ボックス 19"/>
            <p:cNvSpPr txBox="1"/>
            <p:nvPr/>
          </p:nvSpPr>
          <p:spPr>
            <a:xfrm>
              <a:off x="1740633" y="3848409"/>
              <a:ext cx="680255" cy="137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25"/>
                </a:lnSpc>
                <a:defRPr/>
              </a:pPr>
              <a:r>
                <a:rPr lang="en-US" altLang="ja-JP" sz="10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H</a:t>
              </a:r>
              <a:r>
                <a:rPr lang="ja-JP" altLang="en-US" sz="10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≒</a:t>
              </a:r>
              <a:r>
                <a:rPr lang="en-US" altLang="ja-JP" sz="1000" b="1" dirty="0"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70m</a:t>
              </a:r>
              <a:endParaRPr lang="ja-JP" altLang="en-US" sz="1000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</p:txBody>
        </p:sp>
      </p:grpSp>
      <p:sp>
        <p:nvSpPr>
          <p:cNvPr id="21" name="正方形/長方形 20"/>
          <p:cNvSpPr/>
          <p:nvPr/>
        </p:nvSpPr>
        <p:spPr>
          <a:xfrm>
            <a:off x="142304" y="3829259"/>
            <a:ext cx="3622192" cy="284683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lang="en-US" altLang="ja-JP" sz="1400" dirty="0"/>
              <a:t>Terrain model by airborne laser scanner</a:t>
            </a:r>
            <a:endParaRPr lang="ja-JP" altLang="en-US" sz="1400" dirty="0"/>
          </a:p>
        </p:txBody>
      </p:sp>
      <p:sp>
        <p:nvSpPr>
          <p:cNvPr id="12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7</a:t>
            </a:fld>
            <a:endParaRPr lang="ja-JP" altLang="en-US" sz="1400" dirty="0"/>
          </a:p>
        </p:txBody>
      </p:sp>
      <p:sp>
        <p:nvSpPr>
          <p:cNvPr id="13" name="正方形/長方形 12"/>
          <p:cNvSpPr/>
          <p:nvPr/>
        </p:nvSpPr>
        <p:spPr>
          <a:xfrm>
            <a:off x="142304" y="4113942"/>
            <a:ext cx="4296346" cy="461665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pPr marL="177800" indent="-177800"/>
            <a:r>
              <a:rPr lang="en-US" altLang="ja-JP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Source</a:t>
            </a:r>
            <a:r>
              <a:rPr lang="ja-JP" altLang="en-US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：</a:t>
            </a:r>
            <a:r>
              <a:rPr lang="en-US" altLang="ja-JP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Watanabe et.al. </a:t>
            </a:r>
            <a:r>
              <a:rPr lang="en-US" altLang="zh-TW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”</a:t>
            </a:r>
            <a:r>
              <a:rPr lang="en-US" altLang="ja-JP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Rock collapse risk reduction of the west wellhead of </a:t>
            </a:r>
            <a:r>
              <a:rPr lang="en-US" altLang="ja-JP" sz="8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Joshinetsu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road </a:t>
            </a:r>
            <a:r>
              <a:rPr lang="en-US" altLang="ja-JP" sz="800" dirty="0" err="1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KitanoMaki</a:t>
            </a:r>
            <a:r>
              <a:rPr lang="en-US" altLang="ja-JP" sz="800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tunnel ”. The foundation engineering &amp; equipment, monthly , 45(7), 32-34, </a:t>
            </a:r>
            <a:r>
              <a:rPr lang="en-US" altLang="ja-JP" sz="800" dirty="0" smtClean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2017-07 (in Japanese)</a:t>
            </a:r>
            <a:endParaRPr lang="en-US" altLang="ja-JP" sz="800" dirty="0"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4351424" y="1060864"/>
            <a:ext cx="4637137" cy="3174664"/>
            <a:chOff x="4830078" y="1728313"/>
            <a:chExt cx="6770033" cy="4634882"/>
          </a:xfrm>
        </p:grpSpPr>
        <p:grpSp>
          <p:nvGrpSpPr>
            <p:cNvPr id="15" name="グループ化 14"/>
            <p:cNvGrpSpPr/>
            <p:nvPr/>
          </p:nvGrpSpPr>
          <p:grpSpPr>
            <a:xfrm>
              <a:off x="4830078" y="1728313"/>
              <a:ext cx="6770033" cy="4608509"/>
              <a:chOff x="11726954" y="4738917"/>
              <a:chExt cx="5913194" cy="4025242"/>
            </a:xfrm>
          </p:grpSpPr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1737315" y="4738917"/>
                <a:ext cx="5902833" cy="4025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テキスト ボックス 25"/>
              <p:cNvSpPr txBox="1"/>
              <p:nvPr/>
            </p:nvSpPr>
            <p:spPr>
              <a:xfrm>
                <a:off x="11726954" y="4750821"/>
                <a:ext cx="1760503" cy="313977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000" dirty="0" smtClean="0">
                    <a:latin typeface="+mn-ea"/>
                    <a:cs typeface="Meiryo UI" panose="020B0604030504040204" pitchFamily="50" charset="-128"/>
                  </a:rPr>
                  <a:t>3D clack model</a:t>
                </a:r>
                <a:endParaRPr kumimoji="1" lang="ja-JP" altLang="en-US" sz="1000" dirty="0">
                  <a:latin typeface="+mn-ea"/>
                  <a:cs typeface="Meiryo UI" panose="020B0604030504040204" pitchFamily="50" charset="-128"/>
                </a:endParaRPr>
              </a:p>
            </p:txBody>
          </p:sp>
        </p:grpSp>
        <p:sp>
          <p:nvSpPr>
            <p:cNvPr id="16" name="テキスト ボックス 15"/>
            <p:cNvSpPr txBox="1"/>
            <p:nvPr/>
          </p:nvSpPr>
          <p:spPr>
            <a:xfrm>
              <a:off x="5837883" y="6003722"/>
              <a:ext cx="1260001" cy="3594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>
                  <a:latin typeface="+mn-ea"/>
                </a:rPr>
                <a:t>o</a:t>
              </a:r>
              <a:r>
                <a:rPr lang="en-US" altLang="ja-JP" sz="1000" dirty="0" smtClean="0">
                  <a:latin typeface="+mn-ea"/>
                </a:rPr>
                <a:t>pen crack</a:t>
              </a:r>
              <a:endParaRPr kumimoji="1" lang="ja-JP" altLang="en-US" sz="1000" dirty="0">
                <a:latin typeface="+mn-ea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9292169" y="1835744"/>
              <a:ext cx="2124190" cy="3707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>
                  <a:latin typeface="+mn-ea"/>
                </a:rPr>
                <a:t>w</a:t>
              </a:r>
              <a:r>
                <a:rPr lang="en-US" altLang="ja-JP" sz="1000" dirty="0" smtClean="0">
                  <a:latin typeface="+mn-ea"/>
                </a:rPr>
                <a:t>edge shape block</a:t>
              </a:r>
              <a:endParaRPr kumimoji="1" lang="ja-JP" altLang="en-US" sz="1000" dirty="0">
                <a:latin typeface="+mn-ea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832182" y="4578071"/>
              <a:ext cx="1728191" cy="6066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>
                  <a:latin typeface="+mn-ea"/>
                </a:rPr>
                <a:t>a</a:t>
              </a:r>
              <a:r>
                <a:rPr kumimoji="1" lang="en-US" altLang="ja-JP" sz="1000" dirty="0" smtClean="0">
                  <a:latin typeface="+mn-ea"/>
                </a:rPr>
                <a:t>ltered dyke</a:t>
              </a:r>
            </a:p>
            <a:p>
              <a:pPr algn="ctr"/>
              <a:r>
                <a:rPr lang="en-US" altLang="ja-JP" sz="1000" dirty="0" smtClean="0">
                  <a:latin typeface="+mn-ea"/>
                </a:rPr>
                <a:t>(close contact)</a:t>
              </a:r>
              <a:endParaRPr kumimoji="1" lang="ja-JP" altLang="en-US" sz="1000" dirty="0">
                <a:latin typeface="+mn-ea"/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8824071" y="5867745"/>
              <a:ext cx="2700000" cy="3707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>
                  <a:latin typeface="+mn-ea"/>
                </a:rPr>
                <a:t>b</a:t>
              </a:r>
              <a:r>
                <a:rPr lang="en-US" altLang="ja-JP" sz="1000" dirty="0" smtClean="0">
                  <a:latin typeface="+mn-ea"/>
                </a:rPr>
                <a:t>oundary of wedge block</a:t>
              </a:r>
              <a:endParaRPr kumimoji="1" lang="ja-JP" altLang="en-US" sz="1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45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1653" y="134629"/>
            <a:ext cx="8183565" cy="385153"/>
          </a:xfrm>
        </p:spPr>
        <p:txBody>
          <a:bodyPr/>
          <a:lstStyle/>
          <a:p>
            <a:r>
              <a:rPr lang="en-US" altLang="ja-JP" dirty="0"/>
              <a:t>What information should be delivered</a:t>
            </a:r>
            <a:r>
              <a:rPr lang="en-US" altLang="ja-JP" dirty="0" smtClean="0"/>
              <a:t>?</a:t>
            </a:r>
            <a:endParaRPr kumimoji="1" lang="ja-JP" altLang="en-US" dirty="0"/>
          </a:p>
        </p:txBody>
      </p:sp>
      <p:cxnSp>
        <p:nvCxnSpPr>
          <p:cNvPr id="18" name="直線矢印コネクタ 17"/>
          <p:cNvCxnSpPr>
            <a:stCxn id="19" idx="1"/>
          </p:cNvCxnSpPr>
          <p:nvPr/>
        </p:nvCxnSpPr>
        <p:spPr>
          <a:xfrm flipH="1">
            <a:off x="2501901" y="1410448"/>
            <a:ext cx="438150" cy="8248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2940051" y="1241171"/>
            <a:ext cx="572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2. IFC </a:t>
            </a:r>
            <a:r>
              <a:rPr lang="en-US" altLang="ja-JP" sz="1600" b="1" dirty="0"/>
              <a:t>schema might miss important information</a:t>
            </a:r>
            <a:endParaRPr kumimoji="1" lang="en-US" altLang="ja-JP" sz="16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064032" y="1473184"/>
            <a:ext cx="59102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We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should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265113" indent="-265113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define </a:t>
            </a:r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the 'geotechnical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info.‘ </a:t>
            </a:r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and '3D geotechnical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model‘,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265113" indent="-265113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2. research use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cases,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265113" indent="-265113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3. extract attribute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information,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265113" indent="-265113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4. set the priority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order, then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  <a:p>
            <a:pPr marL="265113" indent="-265113"/>
            <a:r>
              <a:rPr lang="en-US" altLang="ja-JP" sz="1400" dirty="0">
                <a:solidFill>
                  <a:schemeClr val="accent2">
                    <a:lumMod val="75000"/>
                  </a:schemeClr>
                </a:solidFill>
              </a:rPr>
              <a:t>5. set IFC </a:t>
            </a:r>
            <a:r>
              <a:rPr lang="en-US" altLang="ja-JP" sz="1400" dirty="0" smtClean="0">
                <a:solidFill>
                  <a:schemeClr val="accent2">
                    <a:lumMod val="75000"/>
                  </a:schemeClr>
                </a:solidFill>
              </a:rPr>
              <a:t>schema.</a:t>
            </a:r>
            <a:endParaRPr lang="en-US" altLang="ja-JP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58355" y="687173"/>
            <a:ext cx="87158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 smtClean="0"/>
              <a:t>1. 3D </a:t>
            </a:r>
            <a:r>
              <a:rPr lang="en-US" altLang="ja-JP" sz="1600" b="1" dirty="0"/>
              <a:t>object in geotechnical information </a:t>
            </a:r>
          </a:p>
          <a:p>
            <a:r>
              <a:rPr lang="en-US" altLang="ja-JP" sz="1400" dirty="0"/>
              <a:t>⇒ borehole log, </a:t>
            </a:r>
            <a:r>
              <a:rPr lang="en-US" altLang="ja-JP" sz="1400" dirty="0" smtClean="0"/>
              <a:t>outcrops</a:t>
            </a:r>
            <a:r>
              <a:rPr lang="en-US" altLang="ja-JP" sz="1400" dirty="0"/>
              <a:t>, </a:t>
            </a:r>
            <a:r>
              <a:rPr lang="en-US" altLang="ja-JP" sz="1400" dirty="0" smtClean="0"/>
              <a:t>geophysical exploration, panel diagram, </a:t>
            </a:r>
            <a:r>
              <a:rPr lang="en-US" altLang="ja-JP" sz="1400" dirty="0"/>
              <a:t>surface </a:t>
            </a:r>
            <a:r>
              <a:rPr lang="en-US" altLang="ja-JP" sz="1400" dirty="0" smtClean="0"/>
              <a:t>model, solid model, etc</a:t>
            </a:r>
            <a:r>
              <a:rPr lang="en-US" altLang="ja-JP" sz="1400" dirty="0"/>
              <a:t>.</a:t>
            </a:r>
            <a:endParaRPr kumimoji="1" lang="ja-JP" altLang="en-US" sz="1400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1129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３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1235734" y="1352887"/>
            <a:ext cx="1266166" cy="706193"/>
          </a:xfrm>
          <a:prstGeom prst="roundRect">
            <a:avLst>
              <a:gd name="adj" fmla="val 9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/>
              <a:t>Geotech. information</a:t>
            </a:r>
            <a:endParaRPr kumimoji="1" lang="ja-JP" altLang="en-US" sz="1400" dirty="0"/>
          </a:p>
        </p:txBody>
      </p:sp>
      <p:sp>
        <p:nvSpPr>
          <p:cNvPr id="4" name="角丸四角形 3"/>
          <p:cNvSpPr/>
          <p:nvPr/>
        </p:nvSpPr>
        <p:spPr>
          <a:xfrm>
            <a:off x="1166841" y="1931378"/>
            <a:ext cx="1469970" cy="629039"/>
          </a:xfrm>
          <a:prstGeom prst="roundRect">
            <a:avLst>
              <a:gd name="adj" fmla="val 9930"/>
            </a:avLst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600" dirty="0"/>
          </a:p>
          <a:p>
            <a:pPr algn="ctr"/>
            <a:r>
              <a:rPr kumimoji="1" lang="en-US" altLang="ja-JP" sz="1400" dirty="0"/>
              <a:t>3-D </a:t>
            </a:r>
            <a:r>
              <a:rPr lang="en-US" altLang="ja-JP" sz="1400" dirty="0"/>
              <a:t>G</a:t>
            </a:r>
            <a:r>
              <a:rPr kumimoji="1" lang="en-US" altLang="ja-JP" sz="1400" dirty="0"/>
              <a:t>eotech. model</a:t>
            </a:r>
            <a:endParaRPr kumimoji="1" lang="ja-JP" altLang="en-US" sz="1400" dirty="0"/>
          </a:p>
        </p:txBody>
      </p:sp>
      <p:sp>
        <p:nvSpPr>
          <p:cNvPr id="5" name="角丸四角形 4"/>
          <p:cNvSpPr/>
          <p:nvPr/>
        </p:nvSpPr>
        <p:spPr>
          <a:xfrm>
            <a:off x="1009650" y="1657350"/>
            <a:ext cx="1784351" cy="1175777"/>
          </a:xfrm>
          <a:prstGeom prst="roundRect">
            <a:avLst>
              <a:gd name="adj" fmla="val 9930"/>
            </a:avLst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ja-JP" sz="140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ja-JP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</a:t>
            </a:r>
            <a:r>
              <a:rPr lang="en-US" altLang="ja-JP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kumimoji="1" lang="en-US" altLang="ja-JP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eotech</a:t>
            </a:r>
            <a:r>
              <a:rPr kumimoji="1" lang="en-US" altLang="ja-JP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’-IFC</a:t>
            </a:r>
            <a:endParaRPr kumimoji="1" lang="ja-JP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8</a:t>
            </a:fld>
            <a:endParaRPr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343189" y="2941859"/>
            <a:ext cx="8867312" cy="1369602"/>
          </a:xfrm>
          <a:prstGeom prst="rect">
            <a:avLst/>
          </a:prstGeom>
        </p:spPr>
        <p:txBody>
          <a:bodyPr wrap="square" lIns="45716" tIns="22858" rIns="45716" bIns="22858">
            <a:spAutoFit/>
          </a:bodyPr>
          <a:lstStyle/>
          <a:p>
            <a:pPr>
              <a:defRPr/>
            </a:pPr>
            <a:r>
              <a:rPr lang="en-US" altLang="ja-JP" sz="1600" b="1" dirty="0" smtClean="0"/>
              <a:t>3. Subsurface </a:t>
            </a:r>
            <a:r>
              <a:rPr lang="en-US" altLang="ja-JP" sz="1600" b="1" dirty="0"/>
              <a:t>model always includes </a:t>
            </a:r>
            <a:r>
              <a:rPr lang="en-US" altLang="ja-JP" sz="1600" b="1" dirty="0" smtClean="0">
                <a:solidFill>
                  <a:srgbClr val="FF3300"/>
                </a:solidFill>
              </a:rPr>
              <a:t>“uncertainty” </a:t>
            </a:r>
            <a:r>
              <a:rPr lang="en-US" altLang="ja-JP" sz="1600" b="1" dirty="0"/>
              <a:t>because;</a:t>
            </a:r>
            <a:endParaRPr lang="ja-JP" altLang="en-US" sz="1600" b="1" dirty="0"/>
          </a:p>
          <a:p>
            <a:pPr>
              <a:defRPr/>
            </a:pPr>
            <a:r>
              <a:rPr lang="en-US" altLang="ja-JP" sz="1400" b="1" dirty="0" smtClean="0"/>
              <a:t>  </a:t>
            </a:r>
            <a:r>
              <a:rPr lang="en-US" altLang="ja-JP" sz="1400" b="1" dirty="0"/>
              <a:t>At </a:t>
            </a:r>
            <a:r>
              <a:rPr lang="en-US" altLang="ja-JP" sz="1400" b="1" dirty="0" smtClean="0"/>
              <a:t>beginning</a:t>
            </a:r>
          </a:p>
          <a:p>
            <a:pPr>
              <a:defRPr/>
            </a:pPr>
            <a:endParaRPr lang="en-US" altLang="ja-JP" sz="1400" b="1" dirty="0"/>
          </a:p>
          <a:p>
            <a:pPr>
              <a:defRPr/>
            </a:pPr>
            <a:endParaRPr lang="en-US" altLang="ja-JP" sz="1400" b="1" dirty="0" smtClean="0"/>
          </a:p>
          <a:p>
            <a:pPr>
              <a:defRPr/>
            </a:pPr>
            <a:r>
              <a:rPr lang="en-US" altLang="ja-JP" sz="1400" b="1" dirty="0"/>
              <a:t> </a:t>
            </a:r>
            <a:r>
              <a:rPr lang="en-US" altLang="ja-JP" sz="1400" b="1" dirty="0" smtClean="0"/>
              <a:t> </a:t>
            </a:r>
          </a:p>
          <a:p>
            <a:pPr>
              <a:defRPr/>
            </a:pPr>
            <a:r>
              <a:rPr lang="ja-JP" altLang="en-US" sz="1400" b="1" dirty="0"/>
              <a:t> </a:t>
            </a:r>
            <a:r>
              <a:rPr lang="ja-JP" altLang="en-US" sz="1400" b="1" dirty="0" smtClean="0"/>
              <a:t> </a:t>
            </a:r>
            <a:r>
              <a:rPr lang="en-US" altLang="ja-JP" sz="1400" b="1" dirty="0" smtClean="0"/>
              <a:t>With time</a:t>
            </a:r>
            <a:endParaRPr lang="en-US" altLang="ja-JP" sz="1400" b="1" dirty="0"/>
          </a:p>
        </p:txBody>
      </p:sp>
      <p:sp>
        <p:nvSpPr>
          <p:cNvPr id="17" name="正方形/長方形 16"/>
          <p:cNvSpPr/>
          <p:nvPr/>
        </p:nvSpPr>
        <p:spPr>
          <a:xfrm>
            <a:off x="1592346" y="3178398"/>
            <a:ext cx="7381903" cy="1461935"/>
          </a:xfrm>
          <a:prstGeom prst="rect">
            <a:avLst/>
          </a:prstGeom>
        </p:spPr>
        <p:txBody>
          <a:bodyPr wrap="square" lIns="45716" tIns="22858" rIns="45716" bIns="22858">
            <a:spAutoFit/>
          </a:bodyPr>
          <a:lstStyle/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 smtClean="0"/>
              <a:t>Underground </a:t>
            </a:r>
            <a:r>
              <a:rPr lang="en-US" altLang="ja-JP" sz="1200" dirty="0"/>
              <a:t>is heterogeneous in nature.</a:t>
            </a:r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/>
              <a:t>Subsurface model is based on a human interpretation.</a:t>
            </a:r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/>
              <a:t>Investigation method itself has uncertainty, e.g. limited sensor coverage.</a:t>
            </a:r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/>
              <a:t>Observed data and analyzed results include uncertainty, e.g. approximation in theory</a:t>
            </a:r>
            <a:r>
              <a:rPr lang="en-US" altLang="ja-JP" sz="1200" dirty="0" smtClean="0"/>
              <a:t>.</a:t>
            </a:r>
          </a:p>
          <a:p>
            <a:pPr marL="408180" lvl="1">
              <a:defRPr/>
            </a:pPr>
            <a:r>
              <a:rPr lang="en-US" altLang="ja-JP" sz="800" dirty="0" smtClean="0"/>
              <a:t> </a:t>
            </a:r>
            <a:endParaRPr lang="en-US" altLang="ja-JP" sz="800" b="1" dirty="0" smtClean="0"/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 smtClean="0"/>
              <a:t>Accuracy of construction is affected by real natural ground condition.</a:t>
            </a:r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 smtClean="0"/>
              <a:t>Ground </a:t>
            </a:r>
            <a:r>
              <a:rPr lang="en-US" altLang="ja-JP" sz="1200" dirty="0"/>
              <a:t>is naturally changing, e.g. consolidation, creep, temperature effect.</a:t>
            </a:r>
          </a:p>
          <a:p>
            <a:pPr marL="680450" lvl="1" indent="-272270">
              <a:buFont typeface="+mj-lt"/>
              <a:buAutoNum type="alphaLcPeriod"/>
              <a:defRPr/>
            </a:pPr>
            <a:r>
              <a:rPr lang="en-US" altLang="ja-JP" sz="1200" dirty="0"/>
              <a:t>Ground water is also moving.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5852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3" grpId="0" animBg="1"/>
      <p:bldP spid="4" grpId="0" animBg="1"/>
      <p:bldP spid="5" grpId="0" animBg="1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5">
            <a:extLst>
              <a:ext uri="{FF2B5EF4-FFF2-40B4-BE49-F238E27FC236}">
                <a16:creationId xmlns="" xmlns:a16="http://schemas.microsoft.com/office/drawing/2014/main" id="{9FC0C94F-A9B4-40C0-A79E-1480CABF9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6124"/>
              </p:ext>
            </p:extLst>
          </p:nvPr>
        </p:nvGraphicFramePr>
        <p:xfrm>
          <a:off x="575208" y="1124106"/>
          <a:ext cx="7885560" cy="342786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48175">
                  <a:extLst>
                    <a:ext uri="{9D8B030D-6E8A-4147-A177-3AD203B41FA5}">
                      <a16:colId xmlns="" xmlns:a16="http://schemas.microsoft.com/office/drawing/2014/main" val="3660666498"/>
                    </a:ext>
                  </a:extLst>
                </a:gridCol>
                <a:gridCol w="1215328">
                  <a:extLst>
                    <a:ext uri="{9D8B030D-6E8A-4147-A177-3AD203B41FA5}">
                      <a16:colId xmlns="" xmlns:a16="http://schemas.microsoft.com/office/drawing/2014/main" val="2151063941"/>
                    </a:ext>
                  </a:extLst>
                </a:gridCol>
                <a:gridCol w="2299525">
                  <a:extLst>
                    <a:ext uri="{9D8B030D-6E8A-4147-A177-3AD203B41FA5}">
                      <a16:colId xmlns="" xmlns:a16="http://schemas.microsoft.com/office/drawing/2014/main" val="3807190755"/>
                    </a:ext>
                  </a:extLst>
                </a:gridCol>
                <a:gridCol w="1939182">
                  <a:extLst>
                    <a:ext uri="{9D8B030D-6E8A-4147-A177-3AD203B41FA5}">
                      <a16:colId xmlns="" xmlns:a16="http://schemas.microsoft.com/office/drawing/2014/main" val="1249269980"/>
                    </a:ext>
                  </a:extLst>
                </a:gridCol>
                <a:gridCol w="1183350">
                  <a:extLst>
                    <a:ext uri="{9D8B030D-6E8A-4147-A177-3AD203B41FA5}">
                      <a16:colId xmlns="" xmlns:a16="http://schemas.microsoft.com/office/drawing/2014/main" val="1655495025"/>
                    </a:ext>
                  </a:extLst>
                </a:gridCol>
              </a:tblGrid>
              <a:tr h="268437">
                <a:tc row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Flow of construction project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Planning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Design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Construction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In-service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00609899"/>
                  </a:ext>
                </a:extLst>
              </a:tr>
              <a:tr h="523651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15595733"/>
                  </a:ext>
                </a:extLst>
              </a:tr>
              <a:tr h="282328">
                <a:tc rowSpan="5"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/>
                        <a:t>Flow of geological study</a:t>
                      </a:r>
                      <a:endParaRPr kumimoji="1" lang="ja-JP" altLang="en-US" sz="1200" dirty="0"/>
                    </a:p>
                  </a:txBody>
                  <a:tcPr marL="45724" marR="45724" marT="22860" marB="2286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955267"/>
                  </a:ext>
                </a:extLst>
              </a:tr>
              <a:tr h="28232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6788244"/>
                  </a:ext>
                </a:extLst>
              </a:tr>
              <a:tr h="28232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90663265"/>
                  </a:ext>
                </a:extLst>
              </a:tr>
              <a:tr h="28232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44961802"/>
                  </a:ext>
                </a:extLst>
              </a:tr>
              <a:tr h="282328">
                <a:tc v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15733833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000" dirty="0">
                          <a:solidFill>
                            <a:srgbClr val="FF0000"/>
                          </a:solidFill>
                        </a:rPr>
                        <a:t>Quality and quantity of  survey</a:t>
                      </a:r>
                      <a:r>
                        <a:rPr kumimoji="1" lang="ja-JP" altLang="en-US" sz="1000" dirty="0"/>
                        <a:t>／</a:t>
                      </a:r>
                      <a:r>
                        <a:rPr kumimoji="1" lang="en-US" altLang="ja-JP" sz="1000" dirty="0">
                          <a:solidFill>
                            <a:srgbClr val="FFFF00"/>
                          </a:solidFill>
                        </a:rPr>
                        <a:t>Uncertainty of geological</a:t>
                      </a:r>
                    </a:p>
                    <a:p>
                      <a:pPr algn="ctr"/>
                      <a:r>
                        <a:rPr kumimoji="1" lang="en-US" altLang="ja-JP" sz="1000" dirty="0">
                          <a:solidFill>
                            <a:srgbClr val="FFFF00"/>
                          </a:solidFill>
                        </a:rPr>
                        <a:t>model</a:t>
                      </a:r>
                      <a:endParaRPr kumimoji="1" lang="ja-JP" altLang="en-US" sz="1000" dirty="0">
                        <a:solidFill>
                          <a:srgbClr val="FFFF00"/>
                        </a:solidFill>
                      </a:endParaRPr>
                    </a:p>
                  </a:txBody>
                  <a:tcPr marL="45724" marR="45724" marT="22860" marB="2286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4">
                  <a:txBody>
                    <a:bodyPr/>
                    <a:lstStyle/>
                    <a:p>
                      <a:endParaRPr kumimoji="1" lang="ja-JP" altLang="en-US" sz="1200" dirty="0"/>
                    </a:p>
                  </a:txBody>
                  <a:tcPr marL="45724" marR="45724" marT="22860" marB="22860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505839" y="206375"/>
            <a:ext cx="8638162" cy="373831"/>
          </a:xfrm>
        </p:spPr>
        <p:txBody>
          <a:bodyPr lIns="91431" tIns="45716" rIns="91431" bIns="45716"/>
          <a:lstStyle/>
          <a:p>
            <a:r>
              <a:rPr lang="en-US" altLang="ja-JP" sz="2000" dirty="0"/>
              <a:t>Uncertainty of construction process and ground model</a:t>
            </a:r>
            <a:endParaRPr lang="it-IT" altLang="ja-JP" sz="20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="" xmlns:a16="http://schemas.microsoft.com/office/drawing/2014/main" id="{82E3113D-60F9-41E2-9E53-3B24095DC336}"/>
              </a:ext>
            </a:extLst>
          </p:cNvPr>
          <p:cNvSpPr txBox="1"/>
          <p:nvPr/>
        </p:nvSpPr>
        <p:spPr>
          <a:xfrm>
            <a:off x="251145" y="663538"/>
            <a:ext cx="8677717" cy="47705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en-US" altLang="ja-JP" sz="1400" dirty="0"/>
              <a:t>3D geological model supports decision making </a:t>
            </a:r>
            <a:r>
              <a:rPr lang="en-US" altLang="ja-JP" sz="1400" dirty="0" smtClean="0"/>
              <a:t>to remove</a:t>
            </a:r>
            <a:r>
              <a:rPr lang="en-US" altLang="ja-JP" sz="1400" dirty="0"/>
              <a:t>, </a:t>
            </a:r>
            <a:r>
              <a:rPr lang="en-US" altLang="ja-JP" sz="1400" dirty="0" smtClean="0"/>
              <a:t>avoid</a:t>
            </a:r>
            <a:r>
              <a:rPr lang="en-US" altLang="ja-JP" sz="1400" dirty="0"/>
              <a:t>, </a:t>
            </a:r>
            <a:r>
              <a:rPr lang="en-US" altLang="ja-JP" sz="1400" dirty="0" smtClean="0"/>
              <a:t>reduce</a:t>
            </a:r>
            <a:r>
              <a:rPr lang="en-US" altLang="ja-JP" sz="1400" dirty="0"/>
              <a:t>, </a:t>
            </a:r>
            <a:r>
              <a:rPr lang="en-US" altLang="ja-JP" sz="1400" dirty="0" smtClean="0"/>
              <a:t>share </a:t>
            </a:r>
            <a:r>
              <a:rPr lang="en-US" altLang="ja-JP" sz="1400" dirty="0"/>
              <a:t>“Geological Risk” at each </a:t>
            </a:r>
            <a:r>
              <a:rPr lang="en-US" altLang="ja-JP" sz="1400" dirty="0" smtClean="0"/>
              <a:t>stage</a:t>
            </a:r>
            <a:r>
              <a:rPr lang="en-US" altLang="ja-JP" sz="1400" dirty="0"/>
              <a:t>.</a:t>
            </a:r>
          </a:p>
        </p:txBody>
      </p:sp>
      <p:grpSp>
        <p:nvGrpSpPr>
          <p:cNvPr id="5" name="グループ化 4"/>
          <p:cNvGrpSpPr/>
          <p:nvPr/>
        </p:nvGrpSpPr>
        <p:grpSpPr>
          <a:xfrm>
            <a:off x="1819372" y="3639964"/>
            <a:ext cx="439544" cy="707886"/>
            <a:chOff x="1819372" y="3639964"/>
            <a:chExt cx="439544" cy="707886"/>
          </a:xfrm>
        </p:grpSpPr>
        <p:sp>
          <p:nvSpPr>
            <p:cNvPr id="38" name="テキスト ボックス 37"/>
            <p:cNvSpPr txBox="1"/>
            <p:nvPr/>
          </p:nvSpPr>
          <p:spPr>
            <a:xfrm>
              <a:off x="1819372" y="3639964"/>
              <a:ext cx="439544" cy="7078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ja-JP" sz="800" b="1" dirty="0">
                  <a:latin typeface="+mn-ea"/>
                </a:rPr>
                <a:t>High</a:t>
              </a:r>
            </a:p>
            <a:p>
              <a:pPr algn="ctr"/>
              <a:endParaRPr lang="en-US" altLang="ja-JP" sz="800" b="1" dirty="0">
                <a:latin typeface="+mn-ea"/>
              </a:endParaRPr>
            </a:p>
            <a:p>
              <a:pPr algn="ctr"/>
              <a:endParaRPr lang="en-US" altLang="ja-JP" sz="800" b="1" dirty="0">
                <a:latin typeface="+mn-ea"/>
              </a:endParaRPr>
            </a:p>
            <a:p>
              <a:pPr algn="ctr"/>
              <a:endParaRPr lang="en-US" altLang="ja-JP" sz="800" b="1" dirty="0">
                <a:latin typeface="+mn-ea"/>
              </a:endParaRPr>
            </a:p>
            <a:p>
              <a:pPr algn="ctr"/>
              <a:r>
                <a:rPr lang="en-US" altLang="ja-JP" sz="800" b="1" dirty="0">
                  <a:latin typeface="+mn-ea"/>
                </a:rPr>
                <a:t>Low</a:t>
              </a:r>
              <a:endParaRPr lang="ja-JP" altLang="en-US" sz="800" b="1" dirty="0">
                <a:latin typeface="+mn-ea"/>
              </a:endParaRPr>
            </a:p>
          </p:txBody>
        </p:sp>
        <p:sp>
          <p:nvSpPr>
            <p:cNvPr id="39" name="上下矢印 38"/>
            <p:cNvSpPr/>
            <p:nvPr/>
          </p:nvSpPr>
          <p:spPr>
            <a:xfrm>
              <a:off x="1989607" y="3903899"/>
              <a:ext cx="99074" cy="180020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42" name="フリーフォーム 41"/>
          <p:cNvSpPr/>
          <p:nvPr/>
        </p:nvSpPr>
        <p:spPr>
          <a:xfrm>
            <a:off x="1915677" y="3361491"/>
            <a:ext cx="6448656" cy="1108033"/>
          </a:xfrm>
          <a:custGeom>
            <a:avLst/>
            <a:gdLst>
              <a:gd name="connsiteX0" fmla="*/ 0 w 12770069"/>
              <a:gd name="connsiteY0" fmla="*/ 2144111 h 2144111"/>
              <a:gd name="connsiteX1" fmla="*/ 2853559 w 12770069"/>
              <a:gd name="connsiteY1" fmla="*/ 1749973 h 2144111"/>
              <a:gd name="connsiteX2" fmla="*/ 5675587 w 12770069"/>
              <a:gd name="connsiteY2" fmla="*/ 725214 h 2144111"/>
              <a:gd name="connsiteX3" fmla="*/ 8371490 w 12770069"/>
              <a:gd name="connsiteY3" fmla="*/ 204952 h 2144111"/>
              <a:gd name="connsiteX4" fmla="*/ 10184524 w 12770069"/>
              <a:gd name="connsiteY4" fmla="*/ 47297 h 2144111"/>
              <a:gd name="connsiteX5" fmla="*/ 12770069 w 12770069"/>
              <a:gd name="connsiteY5" fmla="*/ 0 h 2144111"/>
              <a:gd name="connsiteX0" fmla="*/ 0 w 12770069"/>
              <a:gd name="connsiteY0" fmla="*/ 2144111 h 2144111"/>
              <a:gd name="connsiteX1" fmla="*/ 3168869 w 12770069"/>
              <a:gd name="connsiteY1" fmla="*/ 1686911 h 2144111"/>
              <a:gd name="connsiteX2" fmla="*/ 5675587 w 12770069"/>
              <a:gd name="connsiteY2" fmla="*/ 725214 h 2144111"/>
              <a:gd name="connsiteX3" fmla="*/ 8371490 w 12770069"/>
              <a:gd name="connsiteY3" fmla="*/ 204952 h 2144111"/>
              <a:gd name="connsiteX4" fmla="*/ 10184524 w 12770069"/>
              <a:gd name="connsiteY4" fmla="*/ 47297 h 2144111"/>
              <a:gd name="connsiteX5" fmla="*/ 12770069 w 12770069"/>
              <a:gd name="connsiteY5" fmla="*/ 0 h 2144111"/>
              <a:gd name="connsiteX0" fmla="*/ 0 w 12911958"/>
              <a:gd name="connsiteY0" fmla="*/ 2128345 h 2128345"/>
              <a:gd name="connsiteX1" fmla="*/ 3310758 w 12911958"/>
              <a:gd name="connsiteY1" fmla="*/ 1686911 h 2128345"/>
              <a:gd name="connsiteX2" fmla="*/ 5817476 w 12911958"/>
              <a:gd name="connsiteY2" fmla="*/ 725214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5817476 w 12911958"/>
              <a:gd name="connsiteY2" fmla="*/ 725214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7662041 w 12911958"/>
              <a:gd name="connsiteY4" fmla="*/ 756745 h 2128345"/>
              <a:gd name="connsiteX5" fmla="*/ 10326413 w 12911958"/>
              <a:gd name="connsiteY5" fmla="*/ 47297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7662041 w 12911958"/>
              <a:gd name="connsiteY4" fmla="*/ 756745 h 2128345"/>
              <a:gd name="connsiteX5" fmla="*/ 10326413 w 12911958"/>
              <a:gd name="connsiteY5" fmla="*/ 47297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3373820 w 12911958"/>
              <a:gd name="connsiteY2" fmla="*/ 1403131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5722882 w 12911958"/>
              <a:gd name="connsiteY2" fmla="*/ 1261242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5722882 w 12911958"/>
              <a:gd name="connsiteY2" fmla="*/ 1261242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7819696 w 12911958"/>
              <a:gd name="connsiteY4" fmla="*/ 268014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5959365 w 12911958"/>
              <a:gd name="connsiteY4" fmla="*/ 850303 h 2128345"/>
              <a:gd name="connsiteX5" fmla="*/ 7819696 w 12911958"/>
              <a:gd name="connsiteY5" fmla="*/ 268014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5596758 w 12911958"/>
              <a:gd name="connsiteY4" fmla="*/ 463527 h 2128345"/>
              <a:gd name="connsiteX5" fmla="*/ 7819696 w 12911958"/>
              <a:gd name="connsiteY5" fmla="*/ 268014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463527 h 2128345"/>
              <a:gd name="connsiteX5" fmla="*/ 7819696 w 12911958"/>
              <a:gd name="connsiteY5" fmla="*/ 268014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547608 h 2128345"/>
              <a:gd name="connsiteX5" fmla="*/ 7819696 w 12911958"/>
              <a:gd name="connsiteY5" fmla="*/ 268014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547608 h 2128345"/>
              <a:gd name="connsiteX5" fmla="*/ 7819696 w 12911958"/>
              <a:gd name="connsiteY5" fmla="*/ 318463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547608 h 2128345"/>
              <a:gd name="connsiteX5" fmla="*/ 7819696 w 12911958"/>
              <a:gd name="connsiteY5" fmla="*/ 318463 h 2128345"/>
              <a:gd name="connsiteX6" fmla="*/ 8056179 w 12911958"/>
              <a:gd name="connsiteY6" fmla="*/ 295364 h 2128345"/>
              <a:gd name="connsiteX7" fmla="*/ 12911958 w 12911958"/>
              <a:gd name="connsiteY7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547608 h 2128345"/>
              <a:gd name="connsiteX5" fmla="*/ 7819696 w 12911958"/>
              <a:gd name="connsiteY5" fmla="*/ 318463 h 2128345"/>
              <a:gd name="connsiteX6" fmla="*/ 7803931 w 12911958"/>
              <a:gd name="connsiteY6" fmla="*/ 76752 h 2128345"/>
              <a:gd name="connsiteX7" fmla="*/ 12911958 w 12911958"/>
              <a:gd name="connsiteY7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445170 h 2128345"/>
              <a:gd name="connsiteX3" fmla="*/ 5612523 w 12911958"/>
              <a:gd name="connsiteY3" fmla="*/ 961696 h 2128345"/>
              <a:gd name="connsiteX4" fmla="*/ 5596758 w 12911958"/>
              <a:gd name="connsiteY4" fmla="*/ 547608 h 2128345"/>
              <a:gd name="connsiteX5" fmla="*/ 7819696 w 12911958"/>
              <a:gd name="connsiteY5" fmla="*/ 318463 h 2128345"/>
              <a:gd name="connsiteX6" fmla="*/ 7803931 w 12911958"/>
              <a:gd name="connsiteY6" fmla="*/ 76752 h 2128345"/>
              <a:gd name="connsiteX7" fmla="*/ 10263351 w 12911958"/>
              <a:gd name="connsiteY7" fmla="*/ 26303 h 2128345"/>
              <a:gd name="connsiteX8" fmla="*/ 12911958 w 12911958"/>
              <a:gd name="connsiteY8" fmla="*/ 0 h 2128345"/>
              <a:gd name="connsiteX0" fmla="*/ 0 w 12911958"/>
              <a:gd name="connsiteY0" fmla="*/ 2135675 h 2135675"/>
              <a:gd name="connsiteX1" fmla="*/ 2695902 w 12911958"/>
              <a:gd name="connsiteY1" fmla="*/ 1899193 h 2135675"/>
              <a:gd name="connsiteX2" fmla="*/ 2680137 w 12911958"/>
              <a:gd name="connsiteY2" fmla="*/ 1452500 h 2135675"/>
              <a:gd name="connsiteX3" fmla="*/ 5612523 w 12911958"/>
              <a:gd name="connsiteY3" fmla="*/ 969026 h 2135675"/>
              <a:gd name="connsiteX4" fmla="*/ 5596758 w 12911958"/>
              <a:gd name="connsiteY4" fmla="*/ 554938 h 2135675"/>
              <a:gd name="connsiteX5" fmla="*/ 7819696 w 12911958"/>
              <a:gd name="connsiteY5" fmla="*/ 325793 h 2135675"/>
              <a:gd name="connsiteX6" fmla="*/ 7803931 w 12911958"/>
              <a:gd name="connsiteY6" fmla="*/ 84082 h 2135675"/>
              <a:gd name="connsiteX7" fmla="*/ 10263351 w 12911958"/>
              <a:gd name="connsiteY7" fmla="*/ 33633 h 2135675"/>
              <a:gd name="connsiteX8" fmla="*/ 10657489 w 12911958"/>
              <a:gd name="connsiteY8" fmla="*/ 0 h 2135675"/>
              <a:gd name="connsiteX9" fmla="*/ 12911958 w 12911958"/>
              <a:gd name="connsiteY9" fmla="*/ 7330 h 2135675"/>
              <a:gd name="connsiteX0" fmla="*/ 0 w 12911958"/>
              <a:gd name="connsiteY0" fmla="*/ 2287022 h 2287022"/>
              <a:gd name="connsiteX1" fmla="*/ 2695902 w 12911958"/>
              <a:gd name="connsiteY1" fmla="*/ 2050540 h 2287022"/>
              <a:gd name="connsiteX2" fmla="*/ 2680137 w 12911958"/>
              <a:gd name="connsiteY2" fmla="*/ 1603847 h 2287022"/>
              <a:gd name="connsiteX3" fmla="*/ 5612523 w 12911958"/>
              <a:gd name="connsiteY3" fmla="*/ 1120373 h 2287022"/>
              <a:gd name="connsiteX4" fmla="*/ 5596758 w 12911958"/>
              <a:gd name="connsiteY4" fmla="*/ 706285 h 2287022"/>
              <a:gd name="connsiteX5" fmla="*/ 7819696 w 12911958"/>
              <a:gd name="connsiteY5" fmla="*/ 477140 h 2287022"/>
              <a:gd name="connsiteX6" fmla="*/ 7803931 w 12911958"/>
              <a:gd name="connsiteY6" fmla="*/ 235429 h 2287022"/>
              <a:gd name="connsiteX7" fmla="*/ 10263351 w 12911958"/>
              <a:gd name="connsiteY7" fmla="*/ 184980 h 2287022"/>
              <a:gd name="connsiteX8" fmla="*/ 10263351 w 12911958"/>
              <a:gd name="connsiteY8" fmla="*/ 0 h 2287022"/>
              <a:gd name="connsiteX9" fmla="*/ 12911958 w 12911958"/>
              <a:gd name="connsiteY9" fmla="*/ 158677 h 2287022"/>
              <a:gd name="connsiteX0" fmla="*/ 0 w 12896192"/>
              <a:gd name="connsiteY0" fmla="*/ 2363773 h 2363773"/>
              <a:gd name="connsiteX1" fmla="*/ 2695902 w 12896192"/>
              <a:gd name="connsiteY1" fmla="*/ 2127291 h 2363773"/>
              <a:gd name="connsiteX2" fmla="*/ 2680137 w 12896192"/>
              <a:gd name="connsiteY2" fmla="*/ 1680598 h 2363773"/>
              <a:gd name="connsiteX3" fmla="*/ 5612523 w 12896192"/>
              <a:gd name="connsiteY3" fmla="*/ 1197124 h 2363773"/>
              <a:gd name="connsiteX4" fmla="*/ 5596758 w 12896192"/>
              <a:gd name="connsiteY4" fmla="*/ 783036 h 2363773"/>
              <a:gd name="connsiteX5" fmla="*/ 7819696 w 12896192"/>
              <a:gd name="connsiteY5" fmla="*/ 553891 h 2363773"/>
              <a:gd name="connsiteX6" fmla="*/ 7803931 w 12896192"/>
              <a:gd name="connsiteY6" fmla="*/ 312180 h 2363773"/>
              <a:gd name="connsiteX7" fmla="*/ 10263351 w 12896192"/>
              <a:gd name="connsiteY7" fmla="*/ 261731 h 2363773"/>
              <a:gd name="connsiteX8" fmla="*/ 10263351 w 12896192"/>
              <a:gd name="connsiteY8" fmla="*/ 76751 h 2363773"/>
              <a:gd name="connsiteX9" fmla="*/ 12896192 w 12896192"/>
              <a:gd name="connsiteY9" fmla="*/ 0 h 2363773"/>
              <a:gd name="connsiteX0" fmla="*/ 0 w 12896192"/>
              <a:gd name="connsiteY0" fmla="*/ 2363773 h 2363773"/>
              <a:gd name="connsiteX1" fmla="*/ 2695902 w 12896192"/>
              <a:gd name="connsiteY1" fmla="*/ 2127291 h 2363773"/>
              <a:gd name="connsiteX2" fmla="*/ 2680137 w 12896192"/>
              <a:gd name="connsiteY2" fmla="*/ 1680598 h 2363773"/>
              <a:gd name="connsiteX3" fmla="*/ 5612523 w 12896192"/>
              <a:gd name="connsiteY3" fmla="*/ 1197124 h 2363773"/>
              <a:gd name="connsiteX4" fmla="*/ 5596758 w 12896192"/>
              <a:gd name="connsiteY4" fmla="*/ 783036 h 2363773"/>
              <a:gd name="connsiteX5" fmla="*/ 7819696 w 12896192"/>
              <a:gd name="connsiteY5" fmla="*/ 671605 h 2363773"/>
              <a:gd name="connsiteX6" fmla="*/ 7803931 w 12896192"/>
              <a:gd name="connsiteY6" fmla="*/ 312180 h 2363773"/>
              <a:gd name="connsiteX7" fmla="*/ 10263351 w 12896192"/>
              <a:gd name="connsiteY7" fmla="*/ 261731 h 2363773"/>
              <a:gd name="connsiteX8" fmla="*/ 10263351 w 12896192"/>
              <a:gd name="connsiteY8" fmla="*/ 76751 h 2363773"/>
              <a:gd name="connsiteX9" fmla="*/ 12896192 w 12896192"/>
              <a:gd name="connsiteY9" fmla="*/ 0 h 2363773"/>
              <a:gd name="connsiteX0" fmla="*/ 0 w 12896192"/>
              <a:gd name="connsiteY0" fmla="*/ 2363773 h 2363773"/>
              <a:gd name="connsiteX1" fmla="*/ 2695902 w 12896192"/>
              <a:gd name="connsiteY1" fmla="*/ 2127291 h 2363773"/>
              <a:gd name="connsiteX2" fmla="*/ 2680137 w 12896192"/>
              <a:gd name="connsiteY2" fmla="*/ 1680598 h 2363773"/>
              <a:gd name="connsiteX3" fmla="*/ 5612523 w 12896192"/>
              <a:gd name="connsiteY3" fmla="*/ 1197124 h 2363773"/>
              <a:gd name="connsiteX4" fmla="*/ 5612524 w 12896192"/>
              <a:gd name="connsiteY4" fmla="*/ 883933 h 2363773"/>
              <a:gd name="connsiteX5" fmla="*/ 7819696 w 12896192"/>
              <a:gd name="connsiteY5" fmla="*/ 671605 h 2363773"/>
              <a:gd name="connsiteX6" fmla="*/ 7803931 w 12896192"/>
              <a:gd name="connsiteY6" fmla="*/ 312180 h 2363773"/>
              <a:gd name="connsiteX7" fmla="*/ 10263351 w 12896192"/>
              <a:gd name="connsiteY7" fmla="*/ 261731 h 2363773"/>
              <a:gd name="connsiteX8" fmla="*/ 10263351 w 12896192"/>
              <a:gd name="connsiteY8" fmla="*/ 76751 h 2363773"/>
              <a:gd name="connsiteX9" fmla="*/ 12896192 w 12896192"/>
              <a:gd name="connsiteY9" fmla="*/ 0 h 2363773"/>
              <a:gd name="connsiteX0" fmla="*/ 0 w 12896192"/>
              <a:gd name="connsiteY0" fmla="*/ 2363773 h 2363773"/>
              <a:gd name="connsiteX1" fmla="*/ 2695902 w 12896192"/>
              <a:gd name="connsiteY1" fmla="*/ 2127291 h 2363773"/>
              <a:gd name="connsiteX2" fmla="*/ 2680137 w 12896192"/>
              <a:gd name="connsiteY2" fmla="*/ 1680598 h 2363773"/>
              <a:gd name="connsiteX3" fmla="*/ 5612523 w 12896192"/>
              <a:gd name="connsiteY3" fmla="*/ 1197124 h 2363773"/>
              <a:gd name="connsiteX4" fmla="*/ 5612524 w 12896192"/>
              <a:gd name="connsiteY4" fmla="*/ 883933 h 2363773"/>
              <a:gd name="connsiteX5" fmla="*/ 7819696 w 12896192"/>
              <a:gd name="connsiteY5" fmla="*/ 671605 h 2363773"/>
              <a:gd name="connsiteX6" fmla="*/ 7803931 w 12896192"/>
              <a:gd name="connsiteY6" fmla="*/ 396262 h 2363773"/>
              <a:gd name="connsiteX7" fmla="*/ 10263351 w 12896192"/>
              <a:gd name="connsiteY7" fmla="*/ 261731 h 2363773"/>
              <a:gd name="connsiteX8" fmla="*/ 10263351 w 12896192"/>
              <a:gd name="connsiteY8" fmla="*/ 76751 h 2363773"/>
              <a:gd name="connsiteX9" fmla="*/ 12896192 w 12896192"/>
              <a:gd name="connsiteY9" fmla="*/ 0 h 236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96192" h="2363773">
                <a:moveTo>
                  <a:pt x="0" y="2363773"/>
                </a:moveTo>
                <a:lnTo>
                  <a:pt x="2695902" y="2127291"/>
                </a:lnTo>
                <a:lnTo>
                  <a:pt x="2680137" y="1680598"/>
                </a:lnTo>
                <a:lnTo>
                  <a:pt x="5612523" y="1197124"/>
                </a:lnTo>
                <a:cubicBezTo>
                  <a:pt x="5612523" y="1092727"/>
                  <a:pt x="5612524" y="988330"/>
                  <a:pt x="5612524" y="883933"/>
                </a:cubicBezTo>
                <a:lnTo>
                  <a:pt x="7819696" y="671605"/>
                </a:lnTo>
                <a:lnTo>
                  <a:pt x="7803931" y="396262"/>
                </a:lnTo>
                <a:lnTo>
                  <a:pt x="10263351" y="261731"/>
                </a:lnTo>
                <a:lnTo>
                  <a:pt x="10263351" y="76751"/>
                </a:lnTo>
                <a:lnTo>
                  <a:pt x="12896192" y="0"/>
                </a:ln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フリーフォーム 46"/>
          <p:cNvSpPr/>
          <p:nvPr/>
        </p:nvSpPr>
        <p:spPr>
          <a:xfrm flipV="1">
            <a:off x="1896209" y="3471850"/>
            <a:ext cx="6456539" cy="997674"/>
          </a:xfrm>
          <a:custGeom>
            <a:avLst/>
            <a:gdLst>
              <a:gd name="connsiteX0" fmla="*/ 0 w 12770069"/>
              <a:gd name="connsiteY0" fmla="*/ 2144111 h 2144111"/>
              <a:gd name="connsiteX1" fmla="*/ 2853559 w 12770069"/>
              <a:gd name="connsiteY1" fmla="*/ 1749973 h 2144111"/>
              <a:gd name="connsiteX2" fmla="*/ 5675587 w 12770069"/>
              <a:gd name="connsiteY2" fmla="*/ 725214 h 2144111"/>
              <a:gd name="connsiteX3" fmla="*/ 8371490 w 12770069"/>
              <a:gd name="connsiteY3" fmla="*/ 204952 h 2144111"/>
              <a:gd name="connsiteX4" fmla="*/ 10184524 w 12770069"/>
              <a:gd name="connsiteY4" fmla="*/ 47297 h 2144111"/>
              <a:gd name="connsiteX5" fmla="*/ 12770069 w 12770069"/>
              <a:gd name="connsiteY5" fmla="*/ 0 h 2144111"/>
              <a:gd name="connsiteX0" fmla="*/ 0 w 12770069"/>
              <a:gd name="connsiteY0" fmla="*/ 2144111 h 2144111"/>
              <a:gd name="connsiteX1" fmla="*/ 3168869 w 12770069"/>
              <a:gd name="connsiteY1" fmla="*/ 1686911 h 2144111"/>
              <a:gd name="connsiteX2" fmla="*/ 5675587 w 12770069"/>
              <a:gd name="connsiteY2" fmla="*/ 725214 h 2144111"/>
              <a:gd name="connsiteX3" fmla="*/ 8371490 w 12770069"/>
              <a:gd name="connsiteY3" fmla="*/ 204952 h 2144111"/>
              <a:gd name="connsiteX4" fmla="*/ 10184524 w 12770069"/>
              <a:gd name="connsiteY4" fmla="*/ 47297 h 2144111"/>
              <a:gd name="connsiteX5" fmla="*/ 12770069 w 12770069"/>
              <a:gd name="connsiteY5" fmla="*/ 0 h 2144111"/>
              <a:gd name="connsiteX0" fmla="*/ 0 w 12911958"/>
              <a:gd name="connsiteY0" fmla="*/ 2128345 h 2128345"/>
              <a:gd name="connsiteX1" fmla="*/ 3310758 w 12911958"/>
              <a:gd name="connsiteY1" fmla="*/ 1686911 h 2128345"/>
              <a:gd name="connsiteX2" fmla="*/ 5817476 w 12911958"/>
              <a:gd name="connsiteY2" fmla="*/ 725214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5817476 w 12911958"/>
              <a:gd name="connsiteY2" fmla="*/ 725214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8513379 w 12911958"/>
              <a:gd name="connsiteY3" fmla="*/ 204952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7662041 w 12911958"/>
              <a:gd name="connsiteY4" fmla="*/ 756745 h 2128345"/>
              <a:gd name="connsiteX5" fmla="*/ 10326413 w 12911958"/>
              <a:gd name="connsiteY5" fmla="*/ 47297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7662041 w 12911958"/>
              <a:gd name="connsiteY4" fmla="*/ 756745 h 2128345"/>
              <a:gd name="connsiteX5" fmla="*/ 10326413 w 12911958"/>
              <a:gd name="connsiteY5" fmla="*/ 47297 h 2128345"/>
              <a:gd name="connsiteX6" fmla="*/ 12911958 w 12911958"/>
              <a:gd name="connsiteY6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10326413 w 12911958"/>
              <a:gd name="connsiteY4" fmla="*/ 47297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58054 w 12911958"/>
              <a:gd name="connsiteY1" fmla="*/ 1907629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3373820 w 12911958"/>
              <a:gd name="connsiteY2" fmla="*/ 1403131 h 2128345"/>
              <a:gd name="connsiteX3" fmla="*/ 5770179 w 12911958"/>
              <a:gd name="connsiteY3" fmla="*/ 1277007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3373820 w 12911958"/>
              <a:gd name="connsiteY2" fmla="*/ 1403131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3310757 w 12911958"/>
              <a:gd name="connsiteY1" fmla="*/ 1844566 h 2128345"/>
              <a:gd name="connsiteX2" fmla="*/ 5722882 w 12911958"/>
              <a:gd name="connsiteY2" fmla="*/ 1261242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5722882 w 12911958"/>
              <a:gd name="connsiteY2" fmla="*/ 1261242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7520151 w 12911958"/>
              <a:gd name="connsiteY3" fmla="*/ 1166648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8623737 w 12911958"/>
              <a:gd name="connsiteY4" fmla="*/ 520263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2680137 w 12911958"/>
              <a:gd name="connsiteY2" fmla="*/ 1277007 h 2128345"/>
              <a:gd name="connsiteX3" fmla="*/ 5612523 w 12911958"/>
              <a:gd name="connsiteY3" fmla="*/ 961696 h 2128345"/>
              <a:gd name="connsiteX4" fmla="*/ 7819696 w 12911958"/>
              <a:gd name="connsiteY4" fmla="*/ 268014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5612523 w 12911958"/>
              <a:gd name="connsiteY2" fmla="*/ 961696 h 2128345"/>
              <a:gd name="connsiteX3" fmla="*/ 7819696 w 12911958"/>
              <a:gd name="connsiteY3" fmla="*/ 268014 h 2128345"/>
              <a:gd name="connsiteX4" fmla="*/ 12911958 w 12911958"/>
              <a:gd name="connsiteY4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5612523 w 12911958"/>
              <a:gd name="connsiteY2" fmla="*/ 961696 h 2128345"/>
              <a:gd name="connsiteX3" fmla="*/ 7819696 w 12911958"/>
              <a:gd name="connsiteY3" fmla="*/ 268014 h 2128345"/>
              <a:gd name="connsiteX4" fmla="*/ 10318050 w 12911958"/>
              <a:gd name="connsiteY4" fmla="*/ 134531 h 2128345"/>
              <a:gd name="connsiteX5" fmla="*/ 12911958 w 12911958"/>
              <a:gd name="connsiteY5" fmla="*/ 0 h 2128345"/>
              <a:gd name="connsiteX0" fmla="*/ 0 w 12911958"/>
              <a:gd name="connsiteY0" fmla="*/ 2128345 h 2128345"/>
              <a:gd name="connsiteX1" fmla="*/ 2695902 w 12911958"/>
              <a:gd name="connsiteY1" fmla="*/ 1891863 h 2128345"/>
              <a:gd name="connsiteX2" fmla="*/ 5612523 w 12911958"/>
              <a:gd name="connsiteY2" fmla="*/ 961696 h 2128345"/>
              <a:gd name="connsiteX3" fmla="*/ 7835461 w 12911958"/>
              <a:gd name="connsiteY3" fmla="*/ 385729 h 2128345"/>
              <a:gd name="connsiteX4" fmla="*/ 10318050 w 12911958"/>
              <a:gd name="connsiteY4" fmla="*/ 134531 h 2128345"/>
              <a:gd name="connsiteX5" fmla="*/ 12911958 w 12911958"/>
              <a:gd name="connsiteY5" fmla="*/ 0 h 212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11958" h="2128345">
                <a:moveTo>
                  <a:pt x="0" y="2128345"/>
                </a:moveTo>
                <a:lnTo>
                  <a:pt x="2695902" y="1891863"/>
                </a:lnTo>
                <a:lnTo>
                  <a:pt x="5612523" y="961696"/>
                </a:lnTo>
                <a:lnTo>
                  <a:pt x="7835461" y="385729"/>
                </a:lnTo>
                <a:lnTo>
                  <a:pt x="10318050" y="134531"/>
                </a:lnTo>
                <a:lnTo>
                  <a:pt x="12911958" y="0"/>
                </a:lnTo>
              </a:path>
            </a:pathLst>
          </a:cu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22860" rIns="45720" bIns="22860"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1129" y="195489"/>
            <a:ext cx="374453" cy="384717"/>
          </a:xfrm>
          <a:prstGeom prst="rect">
            <a:avLst/>
          </a:prstGeom>
          <a:noFill/>
        </p:spPr>
        <p:txBody>
          <a:bodyPr wrap="none" lIns="45716" tIns="22858" rIns="45716" bIns="22858" rtlCol="0" anchor="ctr">
            <a:spAutoFit/>
          </a:bodyPr>
          <a:lstStyle/>
          <a:p>
            <a:pPr algn="ctr"/>
            <a:r>
              <a:rPr lang="ja-JP" altLang="en-US" sz="2200" dirty="0" smtClean="0">
                <a:solidFill>
                  <a:schemeClr val="bg1"/>
                </a:solidFill>
              </a:rPr>
              <a:t>３</a:t>
            </a:r>
            <a:endParaRPr lang="ja-JP" altLang="en-US" sz="2200" dirty="0">
              <a:solidFill>
                <a:schemeClr val="bg1"/>
              </a:solidFill>
            </a:endParaRPr>
          </a:p>
        </p:txBody>
      </p:sp>
      <p:grpSp>
        <p:nvGrpSpPr>
          <p:cNvPr id="25" name="グループ化 24"/>
          <p:cNvGrpSpPr/>
          <p:nvPr/>
        </p:nvGrpSpPr>
        <p:grpSpPr>
          <a:xfrm>
            <a:off x="1871466" y="1484146"/>
            <a:ext cx="6586203" cy="1814243"/>
            <a:chOff x="1871466" y="1484146"/>
            <a:chExt cx="6586203" cy="1814243"/>
          </a:xfrm>
        </p:grpSpPr>
        <p:cxnSp>
          <p:nvCxnSpPr>
            <p:cNvPr id="30" name="直線矢印コネクタ 29"/>
            <p:cNvCxnSpPr/>
            <p:nvPr/>
          </p:nvCxnSpPr>
          <p:spPr>
            <a:xfrm>
              <a:off x="1896209" y="1685863"/>
              <a:ext cx="6561460" cy="0"/>
            </a:xfrm>
            <a:prstGeom prst="straightConnector1">
              <a:avLst/>
            </a:prstGeom>
            <a:ln w="2857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テキスト ボックス 6">
              <a:extLst>
                <a:ext uri="{FF2B5EF4-FFF2-40B4-BE49-F238E27FC236}">
                  <a16:creationId xmlns="" xmlns:a16="http://schemas.microsoft.com/office/drawing/2014/main" id="{6403818B-2BCE-4D1F-8E94-D733911A25CB}"/>
                </a:ext>
              </a:extLst>
            </p:cNvPr>
            <p:cNvSpPr txBox="1"/>
            <p:nvPr/>
          </p:nvSpPr>
          <p:spPr>
            <a:xfrm>
              <a:off x="2113195" y="1484146"/>
              <a:ext cx="694788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/>
                <a:t>Basic plan</a:t>
              </a:r>
              <a:endParaRPr lang="ja-JP" altLang="en-US" sz="1000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="" xmlns:a16="http://schemas.microsoft.com/office/drawing/2014/main" id="{382264C3-2C37-4946-9B05-A9061743FD54}"/>
                </a:ext>
              </a:extLst>
            </p:cNvPr>
            <p:cNvSpPr txBox="1"/>
            <p:nvPr/>
          </p:nvSpPr>
          <p:spPr>
            <a:xfrm>
              <a:off x="3226328" y="1484146"/>
              <a:ext cx="81865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/>
                <a:t>Basic design</a:t>
              </a:r>
              <a:endParaRPr lang="ja-JP" altLang="en-US" sz="1000" dirty="0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="" xmlns:a16="http://schemas.microsoft.com/office/drawing/2014/main" id="{7AA4AE79-3987-47FE-AF5F-6D12B8F0D91E}"/>
                </a:ext>
              </a:extLst>
            </p:cNvPr>
            <p:cNvSpPr txBox="1"/>
            <p:nvPr/>
          </p:nvSpPr>
          <p:spPr>
            <a:xfrm>
              <a:off x="4262243" y="1484146"/>
              <a:ext cx="818650" cy="4001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/>
                <a:t>Detail design</a:t>
              </a:r>
              <a:endParaRPr lang="ja-JP" altLang="en-US" sz="1000" dirty="0"/>
            </a:p>
          </p:txBody>
        </p:sp>
        <p:cxnSp>
          <p:nvCxnSpPr>
            <p:cNvPr id="12" name="直線矢印コネクタ 11">
              <a:extLst>
                <a:ext uri="{FF2B5EF4-FFF2-40B4-BE49-F238E27FC236}">
                  <a16:creationId xmlns="" xmlns:a16="http://schemas.microsoft.com/office/drawing/2014/main" id="{9CD8B6CB-4F2D-4DED-8E5C-947227D6848D}"/>
                </a:ext>
              </a:extLst>
            </p:cNvPr>
            <p:cNvCxnSpPr/>
            <p:nvPr/>
          </p:nvCxnSpPr>
          <p:spPr>
            <a:xfrm flipV="1">
              <a:off x="1923207" y="1716285"/>
              <a:ext cx="0" cy="28461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="" xmlns:a16="http://schemas.microsoft.com/office/drawing/2014/main" id="{4F7E5FCA-E717-4BDC-8177-FE2949C46EE9}"/>
                </a:ext>
              </a:extLst>
            </p:cNvPr>
            <p:cNvCxnSpPr/>
            <p:nvPr/>
          </p:nvCxnSpPr>
          <p:spPr>
            <a:xfrm flipV="1">
              <a:off x="3113059" y="1716285"/>
              <a:ext cx="0" cy="28471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="" xmlns:a16="http://schemas.microsoft.com/office/drawing/2014/main" id="{2F305E99-44AF-4CCF-8B4B-704448F3E1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3680" y="1716285"/>
              <a:ext cx="0" cy="5866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="" xmlns:a16="http://schemas.microsoft.com/office/drawing/2014/main" id="{DFDE2B4D-ACD1-45ED-A62D-FC85BADC60CC}"/>
                </a:ext>
              </a:extLst>
            </p:cNvPr>
            <p:cNvSpPr txBox="1"/>
            <p:nvPr/>
          </p:nvSpPr>
          <p:spPr>
            <a:xfrm>
              <a:off x="7483859" y="1567555"/>
              <a:ext cx="832882" cy="215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800" dirty="0"/>
                <a:t>Maintenance</a:t>
              </a:r>
              <a:endParaRPr lang="ja-JP" altLang="en-US" sz="8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="" xmlns:a16="http://schemas.microsoft.com/office/drawing/2014/main" id="{61D8B85D-A621-4460-B64D-5D54DFC7D76E}"/>
                </a:ext>
              </a:extLst>
            </p:cNvPr>
            <p:cNvSpPr txBox="1"/>
            <p:nvPr/>
          </p:nvSpPr>
          <p:spPr>
            <a:xfrm>
              <a:off x="5443725" y="1565673"/>
              <a:ext cx="676581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/>
                <a:t>Implt.</a:t>
              </a:r>
              <a:endParaRPr lang="ja-JP" altLang="en-US" sz="10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="" xmlns:a16="http://schemas.microsoft.com/office/drawing/2014/main" id="{5828DF97-ECE6-407A-8EEE-96AF8F93F062}"/>
                </a:ext>
              </a:extLst>
            </p:cNvPr>
            <p:cNvSpPr txBox="1"/>
            <p:nvPr/>
          </p:nvSpPr>
          <p:spPr>
            <a:xfrm>
              <a:off x="6430798" y="1565673"/>
              <a:ext cx="733716" cy="2462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000" dirty="0"/>
                <a:t>Comp.</a:t>
              </a:r>
              <a:endParaRPr lang="ja-JP" altLang="en-US" sz="1000" dirty="0"/>
            </a:p>
          </p:txBody>
        </p:sp>
        <p:cxnSp>
          <p:nvCxnSpPr>
            <p:cNvPr id="21" name="直線矢印コネクタ 20">
              <a:extLst>
                <a:ext uri="{FF2B5EF4-FFF2-40B4-BE49-F238E27FC236}">
                  <a16:creationId xmlns="" xmlns:a16="http://schemas.microsoft.com/office/drawing/2014/main" id="{9C00DCBE-E912-4547-88BE-10575239F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8166" y="1716285"/>
              <a:ext cx="0" cy="8471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矢印コネクタ 21">
              <a:extLst>
                <a:ext uri="{FF2B5EF4-FFF2-40B4-BE49-F238E27FC236}">
                  <a16:creationId xmlns="" xmlns:a16="http://schemas.microsoft.com/office/drawing/2014/main" id="{3E53340D-8D8F-44E2-A403-E7CB3EF14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357" y="1716285"/>
              <a:ext cx="0" cy="11304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矢印コネクタ 22">
              <a:extLst>
                <a:ext uri="{FF2B5EF4-FFF2-40B4-BE49-F238E27FC236}">
                  <a16:creationId xmlns="" xmlns:a16="http://schemas.microsoft.com/office/drawing/2014/main" id="{14FC5AB4-A20B-40CB-8AB7-9C77EA2366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1033" y="1716285"/>
              <a:ext cx="0" cy="13793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矢印コネクタ 23">
              <a:extLst>
                <a:ext uri="{FF2B5EF4-FFF2-40B4-BE49-F238E27FC236}">
                  <a16:creationId xmlns="" xmlns:a16="http://schemas.microsoft.com/office/drawing/2014/main" id="{58F60304-F191-4A84-B047-F76758B48F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748" y="1716285"/>
              <a:ext cx="0" cy="137932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="" xmlns:a16="http://schemas.microsoft.com/office/drawing/2014/main" id="{9C00DCBE-E912-4547-88BE-10575239F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6939" y="1716285"/>
              <a:ext cx="0" cy="84405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="" xmlns:a16="http://schemas.microsoft.com/office/drawing/2014/main" id="{D1336ED2-35AE-4C11-BE8F-3240C1FB8554}"/>
                </a:ext>
              </a:extLst>
            </p:cNvPr>
            <p:cNvSpPr txBox="1"/>
            <p:nvPr/>
          </p:nvSpPr>
          <p:spPr>
            <a:xfrm>
              <a:off x="1871466" y="1939228"/>
              <a:ext cx="1354862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Preliminary study</a:t>
              </a:r>
              <a:endParaRPr lang="ja-JP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="" xmlns:a16="http://schemas.microsoft.com/office/drawing/2014/main" id="{89905E6C-50B0-4AAC-AC43-D4C45011254D}"/>
                </a:ext>
              </a:extLst>
            </p:cNvPr>
            <p:cNvSpPr txBox="1"/>
            <p:nvPr/>
          </p:nvSpPr>
          <p:spPr>
            <a:xfrm>
              <a:off x="3226328" y="2227260"/>
              <a:ext cx="144524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 study</a:t>
              </a:r>
              <a:endParaRPr lang="ja-JP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="" xmlns:a16="http://schemas.microsoft.com/office/drawing/2014/main" id="{266C78AB-3279-4D9D-B4E9-FAC5A3500171}"/>
                </a:ext>
              </a:extLst>
            </p:cNvPr>
            <p:cNvSpPr txBox="1"/>
            <p:nvPr/>
          </p:nvSpPr>
          <p:spPr>
            <a:xfrm>
              <a:off x="4671568" y="2508807"/>
              <a:ext cx="1529250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Supplemental study</a:t>
              </a:r>
              <a:endParaRPr lang="ja-JP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="" xmlns:a16="http://schemas.microsoft.com/office/drawing/2014/main" id="{0F67D086-4877-406E-9F73-399B07138B73}"/>
                </a:ext>
              </a:extLst>
            </p:cNvPr>
            <p:cNvSpPr txBox="1"/>
            <p:nvPr/>
          </p:nvSpPr>
          <p:spPr>
            <a:xfrm>
              <a:off x="5782016" y="2783869"/>
              <a:ext cx="1303552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Supervising study</a:t>
              </a:r>
              <a:endParaRPr lang="ja-JP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="" xmlns:a16="http://schemas.microsoft.com/office/drawing/2014/main" id="{F32D0466-E49B-4999-9B4E-E965ABF5F2C0}"/>
                </a:ext>
              </a:extLst>
            </p:cNvPr>
            <p:cNvSpPr txBox="1"/>
            <p:nvPr/>
          </p:nvSpPr>
          <p:spPr>
            <a:xfrm>
              <a:off x="7020485" y="3067557"/>
              <a:ext cx="136827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9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Maintenance study</a:t>
              </a:r>
              <a:endParaRPr lang="ja-JP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スライド番号プレースホルダー 6"/>
          <p:cNvSpPr txBox="1">
            <a:spLocks/>
          </p:cNvSpPr>
          <p:nvPr/>
        </p:nvSpPr>
        <p:spPr>
          <a:xfrm>
            <a:off x="8604250" y="4803998"/>
            <a:ext cx="539750" cy="273050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C7BCA5D-79CC-4443-8E89-0108576587F5}" type="slidenum">
              <a:rPr lang="ja-JP" altLang="en-US" sz="1400" smtClean="0"/>
              <a:pPr algn="r"/>
              <a:t>9</a:t>
            </a:fld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782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yo_bSI_3D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iryo UI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SI" id="{24FA42B8-23A5-4F92-A158-0A8D55E4CE85}" vid="{DFBACACA-5363-4923-B425-757A2D07B77C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Meiryo UI">
    <a:majorFont>
      <a:latin typeface="Meiryo UI"/>
      <a:ea typeface="Meiryo UI"/>
      <a:cs typeface=""/>
    </a:majorFont>
    <a:minorFont>
      <a:latin typeface="Meiryo UI"/>
      <a:ea typeface="Meiryo UI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oyo_bSI_3DC</Template>
  <TotalTime>5095</TotalTime>
  <Words>2337</Words>
  <Application>Microsoft Office PowerPoint</Application>
  <PresentationFormat>画面に合わせる (16:9)</PresentationFormat>
  <Paragraphs>645</Paragraphs>
  <Slides>17</Slides>
  <Notes>9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oyo_bSI_3DC</vt:lpstr>
      <vt:lpstr>                                  Contents １．Current situation of “Geotechnical BIM” in Japan ２．Case Studies ３．Ground information to be delivered with IFC? ４．3D ground models and their use scenes</vt:lpstr>
      <vt:lpstr>Major Japanese general constructors are including geotech. info. in BIM　</vt:lpstr>
      <vt:lpstr>OYO's experiences in 3-D subsurface modeling</vt:lpstr>
      <vt:lpstr>Integration of geotechnical software and BIM software</vt:lpstr>
      <vt:lpstr>Casestudy-1: Risk assessment for an urban redevelopment in Tokyo</vt:lpstr>
      <vt:lpstr>Casestudy-2: Evaluation and planning of landslide countermeasures </vt:lpstr>
      <vt:lpstr>Casestudy-3: Stability of a tunnel mouth under an unstable rock mass</vt:lpstr>
      <vt:lpstr>What information should be delivered?</vt:lpstr>
      <vt:lpstr>Uncertainty of construction process and ground model</vt:lpstr>
      <vt:lpstr>Examples of geological survey data and geological model</vt:lpstr>
      <vt:lpstr>Major 3D Graphic Elements</vt:lpstr>
      <vt:lpstr>Geophysics help interpolate geotechnical data and image subsurface.</vt:lpstr>
      <vt:lpstr>Utilization scene of 3D ground model</vt:lpstr>
      <vt:lpstr>Thank you.</vt:lpstr>
      <vt:lpstr>Efforts for solving ‘Uncertainty’</vt:lpstr>
      <vt:lpstr>Users Benefits</vt:lpstr>
      <vt:lpstr>3D Objects Applicable to Use Scenes</vt:lpstr>
    </vt:vector>
  </TitlesOfParts>
  <Company>応用地質株式会社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3C</dc:creator>
  <cp:lastModifiedBy>島 裕雅</cp:lastModifiedBy>
  <cp:revision>300</cp:revision>
  <dcterms:created xsi:type="dcterms:W3CDTF">2018-11-11T00:28:04Z</dcterms:created>
  <dcterms:modified xsi:type="dcterms:W3CDTF">2019-01-20T12:18:26Z</dcterms:modified>
</cp:coreProperties>
</file>